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4"/>
    <p:sldMasterId id="2147483690" r:id="rId5"/>
    <p:sldMasterId id="2147483733" r:id="rId6"/>
  </p:sldMasterIdLst>
  <p:notesMasterIdLst>
    <p:notesMasterId r:id="rId47"/>
  </p:notesMasterIdLst>
  <p:sldIdLst>
    <p:sldId id="332" r:id="rId7"/>
    <p:sldId id="257" r:id="rId8"/>
    <p:sldId id="258" r:id="rId9"/>
    <p:sldId id="259" r:id="rId10"/>
    <p:sldId id="260" r:id="rId11"/>
    <p:sldId id="446" r:id="rId12"/>
    <p:sldId id="592" r:id="rId13"/>
    <p:sldId id="594" r:id="rId14"/>
    <p:sldId id="596" r:id="rId15"/>
    <p:sldId id="595" r:id="rId16"/>
    <p:sldId id="708" r:id="rId17"/>
    <p:sldId id="722" r:id="rId18"/>
    <p:sldId id="347" r:id="rId19"/>
    <p:sldId id="675" r:id="rId20"/>
    <p:sldId id="651" r:id="rId21"/>
    <p:sldId id="717" r:id="rId22"/>
    <p:sldId id="724" r:id="rId23"/>
    <p:sldId id="679" r:id="rId24"/>
    <p:sldId id="723" r:id="rId25"/>
    <p:sldId id="725" r:id="rId26"/>
    <p:sldId id="677" r:id="rId27"/>
    <p:sldId id="307" r:id="rId28"/>
    <p:sldId id="718" r:id="rId29"/>
    <p:sldId id="719" r:id="rId30"/>
    <p:sldId id="720" r:id="rId31"/>
    <p:sldId id="721" r:id="rId32"/>
    <p:sldId id="701" r:id="rId33"/>
    <p:sldId id="699" r:id="rId34"/>
    <p:sldId id="705" r:id="rId35"/>
    <p:sldId id="727" r:id="rId36"/>
    <p:sldId id="726" r:id="rId37"/>
    <p:sldId id="282" r:id="rId38"/>
    <p:sldId id="283" r:id="rId39"/>
    <p:sldId id="692" r:id="rId40"/>
    <p:sldId id="284" r:id="rId41"/>
    <p:sldId id="285" r:id="rId42"/>
    <p:sldId id="287" r:id="rId43"/>
    <p:sldId id="581" r:id="rId44"/>
    <p:sldId id="582" r:id="rId45"/>
    <p:sldId id="288" r:id="rId46"/>
  </p:sldIdLst>
  <p:sldSz cx="9144000" cy="5143500" type="screen16x9"/>
  <p:notesSz cx="6858000" cy="9144000"/>
  <p:embeddedFontLst>
    <p:embeddedFont>
      <p:font typeface="Aptos Light" panose="020B0004020202020204" pitchFamily="34" charset="0"/>
      <p:regular r:id="rId48"/>
      <p:italic r:id="rId49"/>
    </p:embeddedFont>
    <p:embeddedFont>
      <p:font typeface="Flanders Art Sans" panose="020B0604020202020204" charset="0"/>
      <p:regular r:id="rId50"/>
      <p:bold r:id="rId51"/>
      <p:italic r:id="rId52"/>
    </p:embeddedFont>
    <p:embeddedFont>
      <p:font typeface="Proxima Nova"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98" roundtripDataSignature="AMtx7mi/Vly1StnH1Lxro8SCE9vMiJx9r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3AE457B-161E-BFB2-DFF9-51D19F7CE434}" name="Verbrugge Aline" initials="VA" userId="S::aline.verbrugge@vlaanderen.be::38e90b0a-c2da-403c-be89-d467f5b9de66" providerId="AD"/>
  <p188:author id="{94B835AF-139C-74BA-580F-91A660CC94D5}" name="De Cock Jitse" initials="DJ" userId="S::jitse.decock@vlaanderen.be::9cc8e242-c866-4cc7-a24e-e9b48782583a" providerId="AD"/>
  <p188:author id="{B194ACE8-21C5-DBB5-472A-8707094B6AED}" name="Vercauteren Laurens" initials="VL" userId="S::laurens.vercauteren@vlaanderen.be::1b90aa8f-760c-4e51-b534-eba67ddbe05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Lorenzo Vylders (BE)" initials="" lastIdx="25" clrIdx="0"/>
  <p:cmAuthor id="1" name="Louise Ysewijn (BE)" initials="" lastIdx="2" clrIdx="1"/>
  <p:cmAuthor id="2" name="De Cock Jitse" initials="DCJ" lastIdx="74" clrIdx="2">
    <p:extLst>
      <p:ext uri="{19B8F6BF-5375-455C-9EA6-DF929625EA0E}">
        <p15:presenceInfo xmlns:p15="http://schemas.microsoft.com/office/powerpoint/2012/main" userId="S::jitse.decock@vlaanderen.be::9cc8e242-c866-4cc7-a24e-e9b48782583a" providerId="AD"/>
      </p:ext>
    </p:extLst>
  </p:cmAuthor>
  <p:cmAuthor id="3" name="Van de Vyvere Brecht" initials="VB" lastIdx="8" clrIdx="3">
    <p:extLst>
      <p:ext uri="{19B8F6BF-5375-455C-9EA6-DF929625EA0E}">
        <p15:presenceInfo xmlns:p15="http://schemas.microsoft.com/office/powerpoint/2012/main" userId="S::brecht.vandevyvere@vlaanderen.be::c748c14e-f036-40e8-878f-c3efabff3178" providerId="AD"/>
      </p:ext>
    </p:extLst>
  </p:cmAuthor>
  <p:cmAuthor id="4" name="Verbrugge Aline" initials="VA" lastIdx="91" clrIdx="4">
    <p:extLst>
      <p:ext uri="{19B8F6BF-5375-455C-9EA6-DF929625EA0E}">
        <p15:presenceInfo xmlns:p15="http://schemas.microsoft.com/office/powerpoint/2012/main" userId="S::aline.verbrugge@vlaanderen.be::38e90b0a-c2da-403c-be89-d467f5b9de66" providerId="AD"/>
      </p:ext>
    </p:extLst>
  </p:cmAuthor>
  <p:cmAuthor id="5" name="Aline Verbrugge (BE)" initials="AV(" lastIdx="25" clrIdx="5">
    <p:extLst>
      <p:ext uri="{19B8F6BF-5375-455C-9EA6-DF929625EA0E}">
        <p15:presenceInfo xmlns:p15="http://schemas.microsoft.com/office/powerpoint/2012/main" userId="S::aline.verbrugge@pwc.com::93b21d87-4658-4688-b70a-65d7147c4f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99B7"/>
    <a:srgbClr val="4A86E8"/>
    <a:srgbClr val="000000"/>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5783E9-D8B6-4501-A431-97DB54836154}">
  <a:tblStyle styleId="{C45783E9-D8B6-4501-A431-97DB5483615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893" autoAdjust="0"/>
  </p:normalViewPr>
  <p:slideViewPr>
    <p:cSldViewPr snapToGrid="0">
      <p:cViewPr varScale="1">
        <p:scale>
          <a:sx n="84" d="100"/>
          <a:sy n="84" d="100"/>
        </p:scale>
        <p:origin x="142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1.xml"/><Relationship Id="rId200"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6.fntdata"/><Relationship Id="rId5" Type="http://schemas.openxmlformats.org/officeDocument/2006/relationships/slideMaster" Target="slideMasters/slideMaster2.xml"/><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2.xml"/><Relationship Id="rId51" Type="http://schemas.openxmlformats.org/officeDocument/2006/relationships/font" Target="fonts/font4.fntdata"/><Relationship Id="rId3" Type="http://schemas.openxmlformats.org/officeDocument/2006/relationships/customXml" Target="../customXml/item3.xml"/><Relationship Id="rId201" Type="http://schemas.openxmlformats.org/officeDocument/2006/relationships/viewProps" Target="viewProps.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204" Type="http://schemas.microsoft.com/office/2018/10/relationships/authors" Target="authors.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2.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5.fntdata"/><Relationship Id="rId198"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3.xml"/><Relationship Id="rId20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1T09:54:31.54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1,'18'20,"-1"2,-2 0,15 28,-3-5,135 248,-110-187,112 165,-89-170,3-3,6-4,3-4,141 115,-79-93,4-7,4-7,299 137,-348-193,2-6,1-3,1-6,124 13,-151-32,153-6,-6-1,-136 5,236 11,-298-17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1T09:54:33.64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1,'2'0,"0"1,0-1,0 1,0-1,0 1,0 0,0 0,-1-1,1 2,0-1,0 0,-1 1,1-2,1 5,23 25,-19-21,47 61,-25-29,38 38,-17-26,-20-20,1-2,1 0,45 31,-66-53,1-2,0 1,0-2,1 0,1 0,-2-1,2-1,-1 0,2 0,-2-2,1 0,28 1,-31-3,-1-1,-1 1,0 0,1 1,15 2,-24-2,0-1,1 0,-2 1,2-1,-1 1,0-1,0 0,0 1,0-1,0 1,0 0,-1-1,2 1,-1 0,-1 0,1-1,0 1,0 1,-1-2,1 1,-1 1,1-2,0 1,-1 1,0-2,0 2,1-1,-1 0,0 0,0 0,1 0,-1 1,0-2,0 2,-1-1,1 0,0 0,0 0,-1 0,1 1,0-2,0 2,-1-1,0-1,1 2,-2 1,-3 4,1 0,-1 1,0-2,0 1,-1-1,0 1,-8 5,-52 37,6-5,49-34,1 2,0-1,0 1,1 0,1 1,0-1,0 2,1-1,1 1,1 0,0 0,1 1,-4 23,6-26,-1 1,-1-1,0 0,-11 23,6-21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Arial"/>
              <a:buNone/>
            </a:pPr>
            <a:r>
              <a:rPr lang="en-GB"/>
              <a:t>5 </a:t>
            </a:r>
            <a:r>
              <a:rPr lang="en-GB" err="1"/>
              <a:t>werkgroepen</a:t>
            </a:r>
            <a:endParaRPr lang="en-GB"/>
          </a:p>
          <a:p>
            <a:pPr marL="171450" lvl="0" indent="-101600" algn="l" rtl="0">
              <a:lnSpc>
                <a:spcPct val="100000"/>
              </a:lnSpc>
              <a:spcBef>
                <a:spcPts val="0"/>
              </a:spcBef>
              <a:spcAft>
                <a:spcPts val="0"/>
              </a:spcAft>
              <a:buSzPts val="1100"/>
              <a:buFont typeface="Arial"/>
              <a:buNone/>
            </a:pPr>
            <a:endParaRPr/>
          </a:p>
        </p:txBody>
      </p:sp>
      <p:sp>
        <p:nvSpPr>
          <p:cNvPr id="1088" name="Google Shape;10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6688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a:extLst>
            <a:ext uri="{FF2B5EF4-FFF2-40B4-BE49-F238E27FC236}">
              <a16:creationId xmlns:a16="http://schemas.microsoft.com/office/drawing/2014/main" id="{FA022E1B-DA6B-E21E-BF70-FC5C9E302E68}"/>
            </a:ext>
          </a:extLst>
        </p:cNvPr>
        <p:cNvGrpSpPr/>
        <p:nvPr/>
      </p:nvGrpSpPr>
      <p:grpSpPr>
        <a:xfrm>
          <a:off x="0" y="0"/>
          <a:ext cx="0" cy="0"/>
          <a:chOff x="0" y="0"/>
          <a:chExt cx="0" cy="0"/>
        </a:xfrm>
      </p:grpSpPr>
      <p:sp>
        <p:nvSpPr>
          <p:cNvPr id="1087" name="Google Shape;1087;p26:notes">
            <a:extLst>
              <a:ext uri="{FF2B5EF4-FFF2-40B4-BE49-F238E27FC236}">
                <a16:creationId xmlns:a16="http://schemas.microsoft.com/office/drawing/2014/main" id="{316B5225-1D56-ED20-FA83-C6BA08ED97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Arial"/>
              <a:buNone/>
            </a:pPr>
            <a:r>
              <a:rPr lang="en-GB"/>
              <a:t>5 </a:t>
            </a:r>
            <a:r>
              <a:rPr lang="en-GB" err="1"/>
              <a:t>werkgroepen</a:t>
            </a:r>
            <a:endParaRPr lang="en-GB"/>
          </a:p>
          <a:p>
            <a:pPr marL="171450" lvl="0" indent="-101600" algn="l" rtl="0">
              <a:lnSpc>
                <a:spcPct val="100000"/>
              </a:lnSpc>
              <a:spcBef>
                <a:spcPts val="0"/>
              </a:spcBef>
              <a:spcAft>
                <a:spcPts val="0"/>
              </a:spcAft>
              <a:buSzPts val="1100"/>
              <a:buFont typeface="Arial"/>
              <a:buNone/>
            </a:pPr>
            <a:endParaRPr/>
          </a:p>
        </p:txBody>
      </p:sp>
      <p:sp>
        <p:nvSpPr>
          <p:cNvPr id="1088" name="Google Shape;1088;p26:notes">
            <a:extLst>
              <a:ext uri="{FF2B5EF4-FFF2-40B4-BE49-F238E27FC236}">
                <a16:creationId xmlns:a16="http://schemas.microsoft.com/office/drawing/2014/main" id="{F91F119F-A185-3818-8598-0456432719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2614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3704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f0f0b30a0b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2" name="Google Shape;2102;g1f0f0b30a0b_1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a:extLst>
            <a:ext uri="{FF2B5EF4-FFF2-40B4-BE49-F238E27FC236}">
              <a16:creationId xmlns:a16="http://schemas.microsoft.com/office/drawing/2014/main" id="{890168F5-8B8B-50F7-D205-D6CC4AA81DCF}"/>
            </a:ext>
          </a:extLst>
        </p:cNvPr>
        <p:cNvGrpSpPr/>
        <p:nvPr/>
      </p:nvGrpSpPr>
      <p:grpSpPr>
        <a:xfrm>
          <a:off x="0" y="0"/>
          <a:ext cx="0" cy="0"/>
          <a:chOff x="0" y="0"/>
          <a:chExt cx="0" cy="0"/>
        </a:xfrm>
      </p:grpSpPr>
      <p:sp>
        <p:nvSpPr>
          <p:cNvPr id="2101" name="Google Shape;2101;g1f0f0b30a0b_1_118:notes">
            <a:extLst>
              <a:ext uri="{FF2B5EF4-FFF2-40B4-BE49-F238E27FC236}">
                <a16:creationId xmlns:a16="http://schemas.microsoft.com/office/drawing/2014/main" id="{C56144A1-DCA5-5803-FC5B-A6B894B2E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2" name="Google Shape;2102;g1f0f0b30a0b_1_118:notes">
            <a:extLst>
              <a:ext uri="{FF2B5EF4-FFF2-40B4-BE49-F238E27FC236}">
                <a16:creationId xmlns:a16="http://schemas.microsoft.com/office/drawing/2014/main" id="{17A31C4B-248D-8AA5-51D4-BBBE2539890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8955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4875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a:extLst>
            <a:ext uri="{FF2B5EF4-FFF2-40B4-BE49-F238E27FC236}">
              <a16:creationId xmlns:a16="http://schemas.microsoft.com/office/drawing/2014/main" id="{CE00F21C-90F3-8DC1-2FAC-18050FA6E9D5}"/>
            </a:ext>
          </a:extLst>
        </p:cNvPr>
        <p:cNvGrpSpPr/>
        <p:nvPr/>
      </p:nvGrpSpPr>
      <p:grpSpPr>
        <a:xfrm>
          <a:off x="0" y="0"/>
          <a:ext cx="0" cy="0"/>
          <a:chOff x="0" y="0"/>
          <a:chExt cx="0" cy="0"/>
        </a:xfrm>
      </p:grpSpPr>
      <p:sp>
        <p:nvSpPr>
          <p:cNvPr id="1208" name="Google Shape;1208;g2990f6a355a_1_15:notes">
            <a:extLst>
              <a:ext uri="{FF2B5EF4-FFF2-40B4-BE49-F238E27FC236}">
                <a16:creationId xmlns:a16="http://schemas.microsoft.com/office/drawing/2014/main" id="{6BD6F1E4-0CD9-CF0A-F92C-9BCA93AF56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9" name="Google Shape;1209;g2990f6a355a_1_15:notes">
            <a:extLst>
              <a:ext uri="{FF2B5EF4-FFF2-40B4-BE49-F238E27FC236}">
                <a16:creationId xmlns:a16="http://schemas.microsoft.com/office/drawing/2014/main" id="{6B63EB9D-0F72-F3AB-E862-AE2964C96F7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0959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a:extLst>
            <a:ext uri="{FF2B5EF4-FFF2-40B4-BE49-F238E27FC236}">
              <a16:creationId xmlns:a16="http://schemas.microsoft.com/office/drawing/2014/main" id="{CE00F21C-90F3-8DC1-2FAC-18050FA6E9D5}"/>
            </a:ext>
          </a:extLst>
        </p:cNvPr>
        <p:cNvGrpSpPr/>
        <p:nvPr/>
      </p:nvGrpSpPr>
      <p:grpSpPr>
        <a:xfrm>
          <a:off x="0" y="0"/>
          <a:ext cx="0" cy="0"/>
          <a:chOff x="0" y="0"/>
          <a:chExt cx="0" cy="0"/>
        </a:xfrm>
      </p:grpSpPr>
      <p:sp>
        <p:nvSpPr>
          <p:cNvPr id="1208" name="Google Shape;1208;g2990f6a355a_1_15:notes">
            <a:extLst>
              <a:ext uri="{FF2B5EF4-FFF2-40B4-BE49-F238E27FC236}">
                <a16:creationId xmlns:a16="http://schemas.microsoft.com/office/drawing/2014/main" id="{6BD6F1E4-0CD9-CF0A-F92C-9BCA93AF56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9" name="Google Shape;1209;g2990f6a355a_1_15:notes">
            <a:extLst>
              <a:ext uri="{FF2B5EF4-FFF2-40B4-BE49-F238E27FC236}">
                <a16:creationId xmlns:a16="http://schemas.microsoft.com/office/drawing/2014/main" id="{6B63EB9D-0F72-F3AB-E862-AE2964C96F7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7176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a:extLst>
            <a:ext uri="{FF2B5EF4-FFF2-40B4-BE49-F238E27FC236}">
              <a16:creationId xmlns:a16="http://schemas.microsoft.com/office/drawing/2014/main" id="{CE00F21C-90F3-8DC1-2FAC-18050FA6E9D5}"/>
            </a:ext>
          </a:extLst>
        </p:cNvPr>
        <p:cNvGrpSpPr/>
        <p:nvPr/>
      </p:nvGrpSpPr>
      <p:grpSpPr>
        <a:xfrm>
          <a:off x="0" y="0"/>
          <a:ext cx="0" cy="0"/>
          <a:chOff x="0" y="0"/>
          <a:chExt cx="0" cy="0"/>
        </a:xfrm>
      </p:grpSpPr>
      <p:sp>
        <p:nvSpPr>
          <p:cNvPr id="1208" name="Google Shape;1208;g2990f6a355a_1_15:notes">
            <a:extLst>
              <a:ext uri="{FF2B5EF4-FFF2-40B4-BE49-F238E27FC236}">
                <a16:creationId xmlns:a16="http://schemas.microsoft.com/office/drawing/2014/main" id="{6BD6F1E4-0CD9-CF0A-F92C-9BCA93AF56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9" name="Google Shape;1209;g2990f6a355a_1_15:notes">
            <a:extLst>
              <a:ext uri="{FF2B5EF4-FFF2-40B4-BE49-F238E27FC236}">
                <a16:creationId xmlns:a16="http://schemas.microsoft.com/office/drawing/2014/main" id="{6B63EB9D-0F72-F3AB-E862-AE2964C96F7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666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kern="1200" baseline="0" err="1">
                <a:solidFill>
                  <a:schemeClr val="tx1"/>
                </a:solidFill>
                <a:effectLst/>
                <a:uFill>
                  <a:solidFill>
                    <a:schemeClr val="accent1"/>
                  </a:solidFill>
                </a:uFill>
              </a:rPr>
              <a:t>Introduceer</a:t>
            </a:r>
            <a:r>
              <a:rPr lang="en-US" sz="1400" b="0" i="0" u="none" kern="1200" baseline="0">
                <a:solidFill>
                  <a:schemeClr val="tx1"/>
                </a:solidFill>
                <a:effectLst/>
                <a:uFill>
                  <a:solidFill>
                    <a:schemeClr val="accent1"/>
                  </a:solidFill>
                </a:uFill>
              </a:rPr>
              <a:t> </a:t>
            </a:r>
            <a:r>
              <a:rPr lang="en-US" sz="1400" b="0" i="0" u="none" kern="1200" baseline="0" err="1">
                <a:solidFill>
                  <a:schemeClr val="tx1"/>
                </a:solidFill>
                <a:effectLst/>
                <a:uFill>
                  <a:solidFill>
                    <a:schemeClr val="accent1"/>
                  </a:solidFill>
                </a:uFill>
              </a:rPr>
              <a:t>Data.Vlaanderen</a:t>
            </a:r>
            <a:r>
              <a:rPr lang="en-US" sz="1400" b="0" i="0" u="none" kern="1200" baseline="0">
                <a:solidFill>
                  <a:schemeClr val="tx1"/>
                </a:solidFill>
                <a:effectLst/>
                <a:uFill>
                  <a:solidFill>
                    <a:schemeClr val="accent1"/>
                  </a:solidFill>
                </a:uFill>
              </a:rPr>
              <a:t> </a:t>
            </a:r>
            <a:r>
              <a:rPr lang="en-US" sz="1400" b="0" i="0" u="none" kern="1200" baseline="0" err="1">
                <a:solidFill>
                  <a:schemeClr val="tx1"/>
                </a:solidFill>
                <a:effectLst/>
                <a:uFill>
                  <a:solidFill>
                    <a:schemeClr val="accent1"/>
                  </a:solidFill>
                </a:uFill>
              </a:rPr>
              <a:t>als</a:t>
            </a:r>
            <a:r>
              <a:rPr lang="en-US" sz="1400" b="0" i="0" u="none" kern="1200" baseline="0">
                <a:solidFill>
                  <a:schemeClr val="tx1"/>
                </a:solidFill>
                <a:effectLst/>
                <a:uFill>
                  <a:solidFill>
                    <a:schemeClr val="accent1"/>
                  </a:solidFill>
                </a:uFill>
              </a:rPr>
              <a:t> het platform </a:t>
            </a:r>
            <a:r>
              <a:rPr lang="en-US" sz="1400" b="0" i="0" u="none" kern="1200" baseline="0" err="1">
                <a:solidFill>
                  <a:schemeClr val="tx1"/>
                </a:solidFill>
                <a:effectLst/>
                <a:uFill>
                  <a:solidFill>
                    <a:schemeClr val="accent1"/>
                  </a:solidFill>
                </a:uFill>
              </a:rPr>
              <a:t>voor</a:t>
            </a:r>
            <a:r>
              <a:rPr lang="en-US" sz="1400" b="0" i="0" u="none" kern="1200" baseline="0">
                <a:solidFill>
                  <a:schemeClr val="tx1"/>
                </a:solidFill>
                <a:effectLst/>
                <a:uFill>
                  <a:solidFill>
                    <a:schemeClr val="accent1"/>
                  </a:solidFill>
                </a:uFill>
              </a:rPr>
              <a:t> </a:t>
            </a:r>
            <a:r>
              <a:rPr lang="en-US" sz="1400" b="0" i="0" u="none" kern="1200" baseline="0" err="1">
                <a:solidFill>
                  <a:schemeClr val="tx1"/>
                </a:solidFill>
                <a:effectLst/>
                <a:uFill>
                  <a:solidFill>
                    <a:schemeClr val="accent1"/>
                  </a:solidFill>
                </a:uFill>
              </a:rPr>
              <a:t>toegang</a:t>
            </a:r>
            <a:r>
              <a:rPr lang="en-US" sz="1400" b="0" i="0" u="none" kern="1200" baseline="0">
                <a:solidFill>
                  <a:schemeClr val="tx1"/>
                </a:solidFill>
                <a:effectLst/>
                <a:uFill>
                  <a:solidFill>
                    <a:schemeClr val="accent1"/>
                  </a:solidFill>
                </a:uFill>
              </a:rPr>
              <a:t> tot de OSLO-</a:t>
            </a:r>
            <a:r>
              <a:rPr lang="en-US" sz="1400" b="0" i="0" u="none" kern="1200" baseline="0" err="1">
                <a:solidFill>
                  <a:schemeClr val="tx1"/>
                </a:solidFill>
                <a:effectLst/>
                <a:uFill>
                  <a:solidFill>
                    <a:schemeClr val="accent1"/>
                  </a:solidFill>
                </a:uFill>
              </a:rPr>
              <a:t>standaarden</a:t>
            </a:r>
            <a:r>
              <a:rPr lang="en-US" sz="1400" b="0" i="0" u="none" kern="1200" baseline="0">
                <a:solidFill>
                  <a:schemeClr val="tx1"/>
                </a:solidFill>
                <a:effectLst/>
                <a:uFill>
                  <a:solidFill>
                    <a:schemeClr val="accent1"/>
                  </a:solidFill>
                </a:uFill>
              </a:rPr>
              <a:t>. </a:t>
            </a:r>
            <a:r>
              <a:rPr lang="en-US" sz="1400" b="0" i="0" u="none" kern="1200" baseline="0" err="1">
                <a:solidFill>
                  <a:schemeClr val="tx1"/>
                </a:solidFill>
                <a:effectLst/>
                <a:uFill>
                  <a:solidFill>
                    <a:schemeClr val="accent1"/>
                  </a:solidFill>
                </a:uFill>
              </a:rPr>
              <a:t>Bespreek</a:t>
            </a:r>
            <a:r>
              <a:rPr lang="en-US" sz="1400" b="0" i="0" u="none" kern="1200" baseline="0">
                <a:solidFill>
                  <a:schemeClr val="tx1"/>
                </a:solidFill>
                <a:effectLst/>
                <a:uFill>
                  <a:solidFill>
                    <a:schemeClr val="accent1"/>
                  </a:solidFill>
                </a:uFill>
              </a:rPr>
              <a:t> de </a:t>
            </a:r>
            <a:r>
              <a:rPr lang="en-US" sz="1400" b="0" i="0" u="none" kern="1200" baseline="0" err="1">
                <a:solidFill>
                  <a:schemeClr val="tx1"/>
                </a:solidFill>
                <a:effectLst/>
                <a:uFill>
                  <a:solidFill>
                    <a:schemeClr val="accent1"/>
                  </a:solidFill>
                </a:uFill>
              </a:rPr>
              <a:t>beschikbare</a:t>
            </a:r>
            <a:r>
              <a:rPr lang="en-US" sz="1400" b="0" i="0" u="none" kern="1200" baseline="0">
                <a:solidFill>
                  <a:schemeClr val="tx1"/>
                </a:solidFill>
                <a:effectLst/>
                <a:uFill>
                  <a:solidFill>
                    <a:schemeClr val="accent1"/>
                  </a:solidFill>
                </a:uFill>
              </a:rPr>
              <a:t> tools </a:t>
            </a:r>
            <a:r>
              <a:rPr lang="en-US" sz="1400" b="0" i="0" u="none" kern="1200" baseline="0" err="1">
                <a:solidFill>
                  <a:schemeClr val="tx1"/>
                </a:solidFill>
                <a:effectLst/>
                <a:uFill>
                  <a:solidFill>
                    <a:schemeClr val="accent1"/>
                  </a:solidFill>
                </a:uFill>
              </a:rPr>
              <a:t>en</a:t>
            </a:r>
            <a:r>
              <a:rPr lang="en-US" sz="1400" b="0" i="0" u="none" kern="1200" baseline="0">
                <a:solidFill>
                  <a:schemeClr val="tx1"/>
                </a:solidFill>
                <a:effectLst/>
                <a:uFill>
                  <a:solidFill>
                    <a:schemeClr val="accent1"/>
                  </a:solidFill>
                </a:uFill>
              </a:rPr>
              <a:t> </a:t>
            </a:r>
            <a:r>
              <a:rPr lang="en-US" sz="1400" b="0" i="0" u="none" kern="1200" baseline="0" err="1">
                <a:solidFill>
                  <a:schemeClr val="tx1"/>
                </a:solidFill>
                <a:effectLst/>
                <a:uFill>
                  <a:solidFill>
                    <a:schemeClr val="accent1"/>
                  </a:solidFill>
                </a:uFill>
              </a:rPr>
              <a:t>documentatie</a:t>
            </a:r>
            <a:r>
              <a:rPr lang="en-US" sz="1400" b="0" i="0" u="none" kern="1200" baseline="0">
                <a:solidFill>
                  <a:schemeClr val="tx1"/>
                </a:solidFill>
                <a:effectLst/>
                <a:uFill>
                  <a:solidFill>
                    <a:schemeClr val="accent1"/>
                  </a:solidFill>
                </a:uFill>
              </a:rPr>
              <a:t> die </a:t>
            </a:r>
            <a:r>
              <a:rPr lang="en-US" sz="1400" b="0" i="0" u="none" kern="1200" baseline="0" err="1">
                <a:solidFill>
                  <a:schemeClr val="tx1"/>
                </a:solidFill>
                <a:effectLst/>
                <a:uFill>
                  <a:solidFill>
                    <a:schemeClr val="accent1"/>
                  </a:solidFill>
                </a:uFill>
              </a:rPr>
              <a:t>organisaties</a:t>
            </a:r>
            <a:r>
              <a:rPr lang="en-US" sz="1400" b="0" i="0" u="none" kern="1200" baseline="0">
                <a:solidFill>
                  <a:schemeClr val="tx1"/>
                </a:solidFill>
                <a:effectLst/>
                <a:uFill>
                  <a:solidFill>
                    <a:schemeClr val="accent1"/>
                  </a:solidFill>
                </a:uFill>
              </a:rPr>
              <a:t> </a:t>
            </a:r>
            <a:r>
              <a:rPr lang="en-US" sz="1400" b="0" i="0" u="none" kern="1200" baseline="0" err="1">
                <a:solidFill>
                  <a:schemeClr val="tx1"/>
                </a:solidFill>
                <a:effectLst/>
                <a:uFill>
                  <a:solidFill>
                    <a:schemeClr val="accent1"/>
                  </a:solidFill>
                </a:uFill>
              </a:rPr>
              <a:t>helpen</a:t>
            </a:r>
            <a:r>
              <a:rPr lang="en-US" sz="1400" b="0" i="0" u="none" kern="1200" baseline="0">
                <a:solidFill>
                  <a:schemeClr val="tx1"/>
                </a:solidFill>
                <a:effectLst/>
                <a:uFill>
                  <a:solidFill>
                    <a:schemeClr val="accent1"/>
                  </a:solidFill>
                </a:uFill>
              </a:rPr>
              <a:t> </a:t>
            </a:r>
            <a:r>
              <a:rPr lang="en-US" sz="1400" b="0" i="0" u="none" kern="1200" baseline="0" err="1">
                <a:solidFill>
                  <a:schemeClr val="tx1"/>
                </a:solidFill>
                <a:effectLst/>
                <a:uFill>
                  <a:solidFill>
                    <a:schemeClr val="accent1"/>
                  </a:solidFill>
                </a:uFill>
              </a:rPr>
              <a:t>bij</a:t>
            </a:r>
            <a:r>
              <a:rPr lang="en-US" sz="1400" b="0" i="0" u="none" kern="1200" baseline="0">
                <a:solidFill>
                  <a:schemeClr val="tx1"/>
                </a:solidFill>
                <a:effectLst/>
                <a:uFill>
                  <a:solidFill>
                    <a:schemeClr val="accent1"/>
                  </a:solidFill>
                </a:uFill>
              </a:rPr>
              <a:t> de </a:t>
            </a:r>
            <a:r>
              <a:rPr lang="en-US" sz="1400" b="0" i="0" u="none" kern="1200" baseline="0" err="1">
                <a:solidFill>
                  <a:schemeClr val="tx1"/>
                </a:solidFill>
                <a:effectLst/>
                <a:uFill>
                  <a:solidFill>
                    <a:schemeClr val="accent1"/>
                  </a:solidFill>
                </a:uFill>
              </a:rPr>
              <a:t>implementatie</a:t>
            </a:r>
            <a:r>
              <a:rPr lang="en-US" sz="1400" b="0" i="0" u="none" kern="1200" baseline="0">
                <a:solidFill>
                  <a:schemeClr val="tx1"/>
                </a:solidFill>
                <a:effectLst/>
                <a:uFill>
                  <a:solidFill>
                    <a:schemeClr val="accent1"/>
                  </a:solidFill>
                </a:uFill>
              </a:rPr>
              <a:t>.</a:t>
            </a:r>
            <a:endParaRPr lang="en-US" sz="1400" u="none" kern="1200" baseline="0">
              <a:solidFill>
                <a:schemeClr val="tx1"/>
              </a:solidFill>
              <a:uFill>
                <a:solidFill>
                  <a:schemeClr val="accent1"/>
                </a:solidFill>
              </a:uFill>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BE" sz="1200" b="0" i="0" u="none" strike="noStrike" kern="1200" cap="none" spc="0" normalizeH="0" baseline="0" noProof="0">
                <a:ln>
                  <a:noFill/>
                </a:ln>
                <a:solidFill>
                  <a:prstClr val="black"/>
                </a:solidFill>
                <a:effectLst/>
                <a:uLnTx/>
                <a:uFillTx/>
                <a:latin typeface="Calibri" panose="020F0502020204030204"/>
                <a:ea typeface="+mn-ea"/>
                <a:cs typeface="+mn-cs"/>
              </a:rPr>
              <a:t>Digitaal Vlaanderen \ </a:t>
            </a:r>
            <a:fld id="{3893715B-1EF3-4339-8C54-AA9074F64FE9}"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8030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a:extLst>
            <a:ext uri="{FF2B5EF4-FFF2-40B4-BE49-F238E27FC236}">
              <a16:creationId xmlns:a16="http://schemas.microsoft.com/office/drawing/2014/main" id="{73DA3EAD-866A-5C6C-E09C-64374401118C}"/>
            </a:ext>
          </a:extLst>
        </p:cNvPr>
        <p:cNvGrpSpPr/>
        <p:nvPr/>
      </p:nvGrpSpPr>
      <p:grpSpPr>
        <a:xfrm>
          <a:off x="0" y="0"/>
          <a:ext cx="0" cy="0"/>
          <a:chOff x="0" y="0"/>
          <a:chExt cx="0" cy="0"/>
        </a:xfrm>
      </p:grpSpPr>
      <p:sp>
        <p:nvSpPr>
          <p:cNvPr id="2101" name="Google Shape;2101;g1f0f0b30a0b_1_118:notes">
            <a:extLst>
              <a:ext uri="{FF2B5EF4-FFF2-40B4-BE49-F238E27FC236}">
                <a16:creationId xmlns:a16="http://schemas.microsoft.com/office/drawing/2014/main" id="{EBF0E524-9545-7AE1-4C80-289CA19DB1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2" name="Google Shape;2102;g1f0f0b30a0b_1_118:notes">
            <a:extLst>
              <a:ext uri="{FF2B5EF4-FFF2-40B4-BE49-F238E27FC236}">
                <a16:creationId xmlns:a16="http://schemas.microsoft.com/office/drawing/2014/main" id="{74FC68DD-F35D-2914-592D-86543B72870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97113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fb1a2c09a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p>
        </p:txBody>
      </p:sp>
      <p:sp>
        <p:nvSpPr>
          <p:cNvPr id="603" name="Google Shape;603;g2fb1a2c09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fb1a2c09a4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g2fb1a2c09a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fb1d5e1f9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g2fb1d5e1f9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nl-BE" dirty="0"/>
              <a:t>Het mappen van de zaken die nodig zijn op reeds bestaande standaarden, er is reeds veel gedefinieerd binnen OSLO dus wanneer men concepten zoekt voor een nieuw data model is het belangrijk om bestaande vocabularia te raadplegen. Het kan zo zijn dat iets reeds gedefinieerd is exact zoals het nodig is in het nieuwe model. </a:t>
            </a:r>
            <a:endParaRPr dirty="0"/>
          </a:p>
          <a:p>
            <a:pPr marL="0" lvl="0" indent="0" algn="l" rtl="0">
              <a:lnSpc>
                <a:spcPct val="100000"/>
              </a:lnSpc>
              <a:spcBef>
                <a:spcPts val="0"/>
              </a:spcBef>
              <a:spcAft>
                <a:spcPts val="0"/>
              </a:spcAft>
              <a:buSzPts val="1200"/>
              <a:buNone/>
            </a:pPr>
            <a:endParaRPr dirty="0"/>
          </a:p>
          <a:p>
            <a:pPr marL="0" lvl="0" indent="0" algn="l" rtl="0">
              <a:lnSpc>
                <a:spcPct val="100000"/>
              </a:lnSpc>
              <a:spcBef>
                <a:spcPts val="0"/>
              </a:spcBef>
              <a:spcAft>
                <a:spcPts val="0"/>
              </a:spcAft>
              <a:buSzPts val="1200"/>
              <a:buNone/>
            </a:pPr>
            <a:r>
              <a:rPr lang="nl-BE" dirty="0"/>
              <a:t>een close match of related match is ook mogelijk, in deze gevallen kunnen we kijken of we het informatiemodel aangepast kan worden zodanig het een exact match wordt, of het is ook mogelijk om voor te stellen de OSLO definite aan te passen door een opmerking te sturen naar DV. </a:t>
            </a:r>
            <a:endParaRPr dirty="0"/>
          </a:p>
          <a:p>
            <a:pPr marL="0" lvl="0" indent="0" algn="l" rtl="0">
              <a:lnSpc>
                <a:spcPct val="100000"/>
              </a:lnSpc>
              <a:spcBef>
                <a:spcPts val="0"/>
              </a:spcBef>
              <a:spcAft>
                <a:spcPts val="0"/>
              </a:spcAft>
              <a:buSzPts val="1200"/>
              <a:buNone/>
            </a:pPr>
            <a:endParaRPr dirty="0"/>
          </a:p>
          <a:p>
            <a:pPr marL="0" lvl="0" indent="0" algn="l" rtl="0">
              <a:lnSpc>
                <a:spcPct val="100000"/>
              </a:lnSpc>
              <a:spcBef>
                <a:spcPts val="0"/>
              </a:spcBef>
              <a:spcAft>
                <a:spcPts val="0"/>
              </a:spcAft>
              <a:buSzPts val="1200"/>
              <a:buNone/>
            </a:pPr>
            <a:r>
              <a:rPr lang="nl-BE" dirty="0"/>
              <a:t>e laatste situatie is dat het reeds gedefinieerd is maar specifieker dan we zoeken, hier spreken we dan over een broad match. Andersom kan ook, het is reeds gedefinieerd maar generieker dan we zoeken, een narrow match. In deze gevallen is het belangrijk om te kijken hoe het binnen oslo gedefinieerd is om het analoog generieker of specifieker te maken door bijvoorbeeld gebruik te maken van generalisaties. </a:t>
            </a:r>
            <a:endParaRPr dirty="0"/>
          </a:p>
        </p:txBody>
      </p:sp>
      <p:sp>
        <p:nvSpPr>
          <p:cNvPr id="624" name="Google Shape;624;g2fb1d5e1f94_0_3: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nl-BE"/>
              <a:t>35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fb1d5e1f9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5" name="Google Shape;635;g2fb1d5e1f94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r>
              <a:rPr lang="nl-BE"/>
              <a:t>Het mappen van de zaken die nodig zijn op reeds bestaande standaarden, er is reeds veel gedefinieerd binnen OSLO dus wanneer men concepten zoekt voor een nieuw data model is het belangrijk om bestaande vocabularia te raadplegen. Het kan zo zijn dat iets reeds gedefinieerd is exact zoals het nodig is in het nieuwe model. </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nl-BE"/>
              <a:t>een close match of related match is ook mogelijk, in deze gevallen kunnen we kijken of we het informatiemodel aangepast kan worden zodanig het een exact match wordt, of het is ook mogelijk om voor te stellen de OSLO definite aan te passen door een opmerking te sturen naar DV. </a:t>
            </a:r>
          </a:p>
          <a:p>
            <a:pPr marL="0" lvl="0" indent="0" algn="l" rtl="0">
              <a:lnSpc>
                <a:spcPct val="100000"/>
              </a:lnSpc>
              <a:spcBef>
                <a:spcPts val="0"/>
              </a:spcBef>
              <a:spcAft>
                <a:spcPts val="0"/>
              </a:spcAft>
              <a:buSzPts val="1200"/>
              <a:buNone/>
            </a:pPr>
            <a:endParaRPr lang="nl-BE"/>
          </a:p>
          <a:p>
            <a:pPr marL="0" lvl="0" indent="0" algn="l" rtl="0">
              <a:lnSpc>
                <a:spcPct val="100000"/>
              </a:lnSpc>
              <a:spcBef>
                <a:spcPts val="0"/>
              </a:spcBef>
              <a:spcAft>
                <a:spcPts val="0"/>
              </a:spcAft>
              <a:buSzPts val="1200"/>
              <a:buNone/>
            </a:pPr>
            <a:r>
              <a:rPr lang="nl-BE"/>
              <a:t>De laatste situatie is dat het reeds gedefinieerd is maar specifieker dan we zoeken, hier spreken we dan over een broad match. Andersom kan ook, het is reeds gedefinieerd maar generieker dan we zoeken, een narrow match. In deze gevallen is het belangrijk om te kijken hoe het binnen oslo gedefinieerd is om het analoog generieker of specifieker te maken door bijvoorbeeld gebruik te maken van generalisaties. </a:t>
            </a:r>
          </a:p>
          <a:p>
            <a:pPr marL="0" lvl="0" indent="0" algn="l" rtl="0">
              <a:lnSpc>
                <a:spcPct val="100000"/>
              </a:lnSpc>
              <a:spcBef>
                <a:spcPts val="0"/>
              </a:spcBef>
              <a:spcAft>
                <a:spcPts val="0"/>
              </a:spcAft>
              <a:buSzPts val="1200"/>
              <a:buNone/>
            </a:pPr>
            <a:r>
              <a:rPr lang="nl-BE"/>
              <a:t>https://data.vlaanderen.be/cms/openbaardomein/</a:t>
            </a:r>
          </a:p>
        </p:txBody>
      </p:sp>
      <p:sp>
        <p:nvSpPr>
          <p:cNvPr id="636" name="Google Shape;636;g2fb1d5e1f94_0_14: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nl-BE"/>
              <a:t>36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fb1d5e1f94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p>
        </p:txBody>
      </p:sp>
      <p:sp>
        <p:nvSpPr>
          <p:cNvPr id="657" name="Google Shape;657;g2fb1d5e1f9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a:extLst>
            <a:ext uri="{FF2B5EF4-FFF2-40B4-BE49-F238E27FC236}">
              <a16:creationId xmlns:a16="http://schemas.microsoft.com/office/drawing/2014/main" id="{7392E87B-0A81-6C52-8DB9-5ABC432DE5B9}"/>
            </a:ext>
          </a:extLst>
        </p:cNvPr>
        <p:cNvGrpSpPr/>
        <p:nvPr/>
      </p:nvGrpSpPr>
      <p:grpSpPr>
        <a:xfrm>
          <a:off x="0" y="0"/>
          <a:ext cx="0" cy="0"/>
          <a:chOff x="0" y="0"/>
          <a:chExt cx="0" cy="0"/>
        </a:xfrm>
      </p:grpSpPr>
      <p:sp>
        <p:nvSpPr>
          <p:cNvPr id="3679" name="Google Shape;3679;g279126f208c_0_433:notes">
            <a:extLst>
              <a:ext uri="{FF2B5EF4-FFF2-40B4-BE49-F238E27FC236}">
                <a16:creationId xmlns:a16="http://schemas.microsoft.com/office/drawing/2014/main" id="{2D638FCE-5593-4A04-8397-66F7893E7E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a:extLst>
              <a:ext uri="{FF2B5EF4-FFF2-40B4-BE49-F238E27FC236}">
                <a16:creationId xmlns:a16="http://schemas.microsoft.com/office/drawing/2014/main" id="{93F2D6A9-03FF-3314-3BDF-CA05C0306E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7674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E5A3A27D-AD63-1139-BFA4-8038F49CDB1A}"/>
            </a:ext>
          </a:extLst>
        </p:cNvPr>
        <p:cNvGrpSpPr/>
        <p:nvPr/>
      </p:nvGrpSpPr>
      <p:grpSpPr>
        <a:xfrm>
          <a:off x="0" y="0"/>
          <a:ext cx="0" cy="0"/>
          <a:chOff x="0" y="0"/>
          <a:chExt cx="0" cy="0"/>
        </a:xfrm>
      </p:grpSpPr>
      <p:sp>
        <p:nvSpPr>
          <p:cNvPr id="773" name="Google Shape;773;p36:notes">
            <a:extLst>
              <a:ext uri="{FF2B5EF4-FFF2-40B4-BE49-F238E27FC236}">
                <a16:creationId xmlns:a16="http://schemas.microsoft.com/office/drawing/2014/main" id="{8E8594F6-7479-DC76-3871-25E208BCE1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a:extLst>
              <a:ext uri="{FF2B5EF4-FFF2-40B4-BE49-F238E27FC236}">
                <a16:creationId xmlns:a16="http://schemas.microsoft.com/office/drawing/2014/main" id="{E29CEE43-C330-3C37-ED5A-609E2A4EAD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566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fba70e22ce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665" name="Google Shape;665;gfba70e22ce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5b5f091d7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5b5f091d7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err="1"/>
              <a:t>Eenheid</a:t>
            </a:r>
            <a:r>
              <a:rPr lang="en-US" dirty="0"/>
              <a:t> van </a:t>
            </a:r>
            <a:r>
              <a:rPr lang="en-US" dirty="0" err="1"/>
              <a:t>schuld</a:t>
            </a:r>
            <a:r>
              <a:rPr lang="en-US" dirty="0"/>
              <a:t> </a:t>
            </a:r>
            <a:r>
              <a:rPr lang="en-US" dirty="0" err="1"/>
              <a:t>heeft</a:t>
            </a:r>
            <a:r>
              <a:rPr lang="en-US" dirty="0"/>
              <a:t> </a:t>
            </a:r>
            <a:r>
              <a:rPr lang="en-US" dirty="0" err="1"/>
              <a:t>als</a:t>
            </a:r>
            <a:r>
              <a:rPr lang="en-US" dirty="0"/>
              <a:t> </a:t>
            </a:r>
            <a:r>
              <a:rPr lang="en-US" dirty="0" err="1"/>
              <a:t>doel</a:t>
            </a:r>
            <a:r>
              <a:rPr lang="en-US" dirty="0"/>
              <a:t>: Het </a:t>
            </a:r>
            <a:r>
              <a:rPr lang="en-US" dirty="0" err="1"/>
              <a:t>schuldenbeheer</a:t>
            </a:r>
            <a:r>
              <a:rPr lang="en-US" dirty="0"/>
              <a:t> </a:t>
            </a:r>
            <a:r>
              <a:rPr lang="en-US" dirty="0" err="1"/>
              <a:t>voor</a:t>
            </a:r>
            <a:r>
              <a:rPr lang="en-US" dirty="0"/>
              <a:t> </a:t>
            </a:r>
            <a:r>
              <a:rPr lang="en-US" dirty="0" err="1"/>
              <a:t>en</a:t>
            </a:r>
            <a:r>
              <a:rPr lang="en-US" dirty="0"/>
              <a:t> door de </a:t>
            </a:r>
            <a:r>
              <a:rPr lang="en-US" dirty="0" err="1"/>
              <a:t>financieel</a:t>
            </a:r>
            <a:r>
              <a:rPr lang="en-US" dirty="0"/>
              <a:t> </a:t>
            </a:r>
            <a:r>
              <a:rPr lang="en-US" dirty="0" err="1"/>
              <a:t>zwakkere</a:t>
            </a:r>
            <a:r>
              <a:rPr lang="en-US" dirty="0"/>
              <a:t> burger </a:t>
            </a:r>
            <a:r>
              <a:rPr lang="en-US" dirty="0" err="1"/>
              <a:t>wordt</a:t>
            </a:r>
            <a:r>
              <a:rPr lang="en-US" dirty="0"/>
              <a:t> </a:t>
            </a:r>
            <a:r>
              <a:rPr lang="en-US" dirty="0" err="1"/>
              <a:t>eenvoudiger</a:t>
            </a:r>
            <a:r>
              <a:rPr lang="en-US" dirty="0"/>
              <a:t>, </a:t>
            </a:r>
            <a:r>
              <a:rPr lang="en-US" dirty="0" err="1"/>
              <a:t>éénduidiger</a:t>
            </a:r>
            <a:r>
              <a:rPr lang="en-US" dirty="0"/>
              <a:t> </a:t>
            </a:r>
            <a:r>
              <a:rPr lang="en-US" dirty="0" err="1"/>
              <a:t>en</a:t>
            </a:r>
            <a:r>
              <a:rPr lang="en-US" dirty="0"/>
              <a:t> </a:t>
            </a:r>
            <a:r>
              <a:rPr lang="en-US" dirty="0" err="1"/>
              <a:t>aldus</a:t>
            </a:r>
            <a:r>
              <a:rPr lang="en-US" dirty="0"/>
              <a:t> </a:t>
            </a:r>
            <a:r>
              <a:rPr lang="en-US" dirty="0" err="1"/>
              <a:t>beter</a:t>
            </a:r>
            <a:r>
              <a:rPr lang="en-US" dirty="0"/>
              <a:t> </a:t>
            </a:r>
            <a:r>
              <a:rPr lang="en-US" dirty="0" err="1"/>
              <a:t>beheersbaar</a:t>
            </a:r>
            <a:endParaRPr lang="en-US" dirty="0"/>
          </a:p>
          <a:p>
            <a:pPr>
              <a:buNone/>
            </a:pPr>
            <a:endParaRPr lang="en-US" dirty="0"/>
          </a:p>
          <a:p>
            <a:pPr>
              <a:buNone/>
            </a:pPr>
            <a:r>
              <a:rPr lang="en-US" dirty="0"/>
              <a:t>Is </a:t>
            </a:r>
            <a:r>
              <a:rPr lang="en-US" dirty="0" err="1"/>
              <a:t>iedereen</a:t>
            </a:r>
            <a:r>
              <a:rPr lang="en-US" dirty="0"/>
              <a:t> op de </a:t>
            </a:r>
            <a:r>
              <a:rPr lang="en-US" dirty="0" err="1"/>
              <a:t>hoogte</a:t>
            </a:r>
            <a:r>
              <a:rPr lang="en-US" dirty="0"/>
              <a:t> van </a:t>
            </a:r>
            <a:r>
              <a:rPr lang="en-US" dirty="0" err="1"/>
              <a:t>dit</a:t>
            </a:r>
            <a:r>
              <a:rPr lang="en-US" dirty="0"/>
              <a:t> </a:t>
            </a:r>
            <a:r>
              <a:rPr lang="en-US" dirty="0" err="1"/>
              <a:t>groter</a:t>
            </a:r>
            <a:r>
              <a:rPr lang="en-US" dirty="0"/>
              <a:t> project? </a:t>
            </a:r>
            <a:r>
              <a:rPr lang="en-US" dirty="0" err="1"/>
              <a:t>GzG</a:t>
            </a:r>
            <a:r>
              <a:rPr lang="en-US" dirty="0"/>
              <a:t>: </a:t>
            </a:r>
            <a:r>
              <a:rPr lang="en-US" dirty="0" err="1"/>
              <a:t>Eenheid</a:t>
            </a:r>
            <a:r>
              <a:rPr lang="en-US" dirty="0"/>
              <a:t> van </a:t>
            </a:r>
            <a:r>
              <a:rPr lang="en-US" dirty="0" err="1"/>
              <a:t>schuld</a:t>
            </a:r>
            <a:r>
              <a:rPr lang="en-US" dirty="0"/>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b2455b02f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g2b2455b02f7_0_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endParaRPr lang="en-GB" dirty="0"/>
          </a:p>
        </p:txBody>
      </p:sp>
    </p:spTree>
    <p:extLst>
      <p:ext uri="{BB962C8B-B14F-4D97-AF65-F5344CB8AC3E}">
        <p14:creationId xmlns:p14="http://schemas.microsoft.com/office/powerpoint/2010/main" val="156644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Lange termijn schaalbaar</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10</a:t>
            </a:fld>
            <a:endParaRPr lang="nl-BE"/>
          </a:p>
        </p:txBody>
      </p:sp>
    </p:spTree>
    <p:extLst>
      <p:ext uri="{BB962C8B-B14F-4D97-AF65-F5344CB8AC3E}">
        <p14:creationId xmlns:p14="http://schemas.microsoft.com/office/powerpoint/2010/main" val="1460370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tif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4_algemene-slide-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3" name="Rechte verbindingslijn 12">
            <a:extLst>
              <a:ext uri="{FF2B5EF4-FFF2-40B4-BE49-F238E27FC236}">
                <a16:creationId xmlns:a16="http://schemas.microsoft.com/office/drawing/2014/main" id="{1A5ABCB7-B471-034B-AE67-C13EDCBA2534}"/>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3C685F5-DF10-434D-BE03-DDBB0D8922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653809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5_enkel-titel-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C07233C-92B2-2140-AFB0-D5CAE6D13D79}"/>
              </a:ext>
            </a:extLst>
          </p:cNvPr>
          <p:cNvSpPr>
            <a:spLocks noGrp="1"/>
          </p:cNvSpPr>
          <p:nvPr>
            <p:ph type="dt" sz="half" idx="10"/>
          </p:nvPr>
        </p:nvSpPr>
        <p:spPr/>
        <p:txBody>
          <a:bodyPr/>
          <a:lstStyle/>
          <a:p>
            <a:fld id="{3567648A-517A-4E27-8EEC-43BF51858ECB}" type="datetime1">
              <a:rPr lang="nl-BE" smtClean="0"/>
              <a:t>6/05/2025</a:t>
            </a:fld>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Afbeelding 5">
            <a:extLst>
              <a:ext uri="{FF2B5EF4-FFF2-40B4-BE49-F238E27FC236}">
                <a16:creationId xmlns:a16="http://schemas.microsoft.com/office/drawing/2014/main" id="{24A6C250-E170-4C42-A02B-1557846C69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7" name="Afbeelding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4510070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el + Tussentitel + Foto links">
    <p:bg>
      <p:bgPr>
        <a:solidFill>
          <a:srgbClr val="FFFFFF"/>
        </a:solidFill>
        <a:effectLst/>
      </p:bgPr>
    </p:bg>
    <p:spTree>
      <p:nvGrpSpPr>
        <p:cNvPr id="1" name=""/>
        <p:cNvGrpSpPr/>
        <p:nvPr/>
      </p:nvGrpSpPr>
      <p:grpSpPr>
        <a:xfrm>
          <a:off x="0" y="0"/>
          <a:ext cx="0" cy="0"/>
          <a:chOff x="0" y="0"/>
          <a:chExt cx="0" cy="0"/>
        </a:xfrm>
      </p:grpSpPr>
      <p:sp>
        <p:nvSpPr>
          <p:cNvPr id="2" name="Rechthoek 6">
            <a:extLst>
              <a:ext uri="{FF2B5EF4-FFF2-40B4-BE49-F238E27FC236}">
                <a16:creationId xmlns:a16="http://schemas.microsoft.com/office/drawing/2014/main" id="{C0ED9B02-7C10-58A8-ED2D-04DDE2DC0677}"/>
              </a:ext>
            </a:extLst>
          </p:cNvPr>
          <p:cNvSpPr/>
          <p:nvPr/>
        </p:nvSpPr>
        <p:spPr>
          <a:xfrm>
            <a:off x="0" y="0"/>
            <a:ext cx="164592" cy="5143500"/>
          </a:xfrm>
          <a:prstGeom prst="rect">
            <a:avLst/>
          </a:prstGeom>
          <a:solidFill>
            <a:srgbClr val="FFEB00"/>
          </a:solidFill>
          <a:ln>
            <a:noFill/>
            <a:prstDash val="solid"/>
          </a:ln>
        </p:spPr>
        <p:txBody>
          <a:bodyPr vert="horz" wrap="square" lIns="68580" tIns="34290" rIns="68580" bIns="34290" anchor="ctr" anchorCtr="1" compatLnSpc="1">
            <a:noAutofit/>
          </a:bodyPr>
          <a:lstStyle/>
          <a:p>
            <a:pPr marL="0" marR="0" lvl="0" indent="0" algn="ctr" defTabSz="68578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BE" sz="1350" b="0" i="0" u="none" strike="noStrike" kern="1200" cap="none" spc="0" baseline="0">
              <a:solidFill>
                <a:srgbClr val="FFFFFF"/>
              </a:solidFill>
              <a:uFillTx/>
              <a:latin typeface="Flanders Art Sans Light"/>
            </a:endParaRPr>
          </a:p>
        </p:txBody>
      </p:sp>
      <p:sp>
        <p:nvSpPr>
          <p:cNvPr id="3" name="Tijdelijke aanduiding voor afbeelding 8">
            <a:extLst>
              <a:ext uri="{FF2B5EF4-FFF2-40B4-BE49-F238E27FC236}">
                <a16:creationId xmlns:a16="http://schemas.microsoft.com/office/drawing/2014/main" id="{6406CA9C-A07E-28F2-44C5-6A584547954B}"/>
              </a:ext>
            </a:extLst>
          </p:cNvPr>
          <p:cNvSpPr txBox="1">
            <a:spLocks noGrp="1"/>
          </p:cNvSpPr>
          <p:nvPr>
            <p:ph type="pic" idx="4294967295"/>
          </p:nvPr>
        </p:nvSpPr>
        <p:spPr>
          <a:xfrm>
            <a:off x="4572004" y="0"/>
            <a:ext cx="4572002" cy="5143500"/>
          </a:xfrm>
        </p:spPr>
        <p:txBody>
          <a:bodyPr/>
          <a:lstStyle>
            <a:lvl1pPr>
              <a:defRPr lang="en-US" sz="1350">
                <a:solidFill>
                  <a:srgbClr val="6DD1D7"/>
                </a:solidFill>
              </a:defRPr>
            </a:lvl1pPr>
          </a:lstStyle>
          <a:p>
            <a:pPr lvl="0"/>
            <a:r>
              <a:rPr lang="en-US"/>
              <a:t>Klik op icoon voor foto (min </a:t>
            </a:r>
            <a:r>
              <a:rPr lang="nl-BE"/>
              <a:t>resolutie </a:t>
            </a:r>
            <a:r>
              <a:rPr lang="en-US"/>
              <a:t>72 DPI</a:t>
            </a:r>
            <a:r>
              <a:rPr lang="nl-BE"/>
              <a:t>)</a:t>
            </a:r>
          </a:p>
        </p:txBody>
      </p:sp>
      <p:sp>
        <p:nvSpPr>
          <p:cNvPr id="4" name="Tijdelijke aanduiding voor tekst 9">
            <a:extLst>
              <a:ext uri="{FF2B5EF4-FFF2-40B4-BE49-F238E27FC236}">
                <a16:creationId xmlns:a16="http://schemas.microsoft.com/office/drawing/2014/main" id="{F76E7AF0-4EA6-B487-37AA-014CA1E58350}"/>
              </a:ext>
            </a:extLst>
          </p:cNvPr>
          <p:cNvSpPr txBox="1">
            <a:spLocks noGrp="1"/>
          </p:cNvSpPr>
          <p:nvPr>
            <p:ph type="body" idx="4294967295"/>
          </p:nvPr>
        </p:nvSpPr>
        <p:spPr>
          <a:xfrm>
            <a:off x="627459" y="276228"/>
            <a:ext cx="3680099" cy="276041"/>
          </a:xfrm>
        </p:spPr>
        <p:txBody>
          <a:bodyPr anchor="ctr"/>
          <a:lstStyle>
            <a:lvl1pPr>
              <a:defRPr lang="nl-BE" sz="1500" cap="all"/>
            </a:lvl1pPr>
          </a:lstStyle>
          <a:p>
            <a:pPr lvl="0"/>
            <a:r>
              <a:rPr lang="nl-BE"/>
              <a:t>BOVENTITEL</a:t>
            </a:r>
          </a:p>
        </p:txBody>
      </p:sp>
      <p:sp>
        <p:nvSpPr>
          <p:cNvPr id="5" name="Titel 1">
            <a:extLst>
              <a:ext uri="{FF2B5EF4-FFF2-40B4-BE49-F238E27FC236}">
                <a16:creationId xmlns:a16="http://schemas.microsoft.com/office/drawing/2014/main" id="{78C1DA70-7B5F-0B6C-6FFB-78CAD665D128}"/>
              </a:ext>
            </a:extLst>
          </p:cNvPr>
          <p:cNvSpPr txBox="1">
            <a:spLocks noGrp="1"/>
          </p:cNvSpPr>
          <p:nvPr>
            <p:ph type="title"/>
          </p:nvPr>
        </p:nvSpPr>
        <p:spPr>
          <a:xfrm>
            <a:off x="627459" y="552263"/>
            <a:ext cx="3680099" cy="527633"/>
          </a:xfrm>
        </p:spPr>
        <p:txBody>
          <a:bodyPr anchor="t"/>
          <a:lstStyle>
            <a:lvl1pPr>
              <a:defRPr/>
            </a:lvl1pPr>
          </a:lstStyle>
          <a:p>
            <a:pPr lvl="0"/>
            <a:r>
              <a:rPr lang="nl-NL"/>
              <a:t>Hoofdtitel</a:t>
            </a:r>
            <a:endParaRPr lang="nl-BE"/>
          </a:p>
        </p:txBody>
      </p:sp>
      <p:sp>
        <p:nvSpPr>
          <p:cNvPr id="6" name="Tijdelijke aanduiding voor voettekst 4">
            <a:extLst>
              <a:ext uri="{FF2B5EF4-FFF2-40B4-BE49-F238E27FC236}">
                <a16:creationId xmlns:a16="http://schemas.microsoft.com/office/drawing/2014/main" id="{07769832-F7C6-308D-56D9-FB81108BCCA6}"/>
              </a:ext>
            </a:extLst>
          </p:cNvPr>
          <p:cNvSpPr txBox="1">
            <a:spLocks noGrp="1"/>
          </p:cNvSpPr>
          <p:nvPr>
            <p:ph type="ftr" sz="quarter" idx="9"/>
          </p:nvPr>
        </p:nvSpPr>
        <p:spPr/>
        <p:txBody>
          <a:bodyPr/>
          <a:lstStyle>
            <a:lvl1pPr>
              <a:defRPr/>
            </a:lvl1pPr>
          </a:lstStyle>
          <a:p>
            <a:pPr lvl="0"/>
            <a:r>
              <a:rPr lang="nl-BE"/>
              <a:t>Voettekst</a:t>
            </a:r>
          </a:p>
        </p:txBody>
      </p:sp>
      <p:sp>
        <p:nvSpPr>
          <p:cNvPr id="7" name="Tijdelijke aanduiding voor dianummer 5">
            <a:extLst>
              <a:ext uri="{FF2B5EF4-FFF2-40B4-BE49-F238E27FC236}">
                <a16:creationId xmlns:a16="http://schemas.microsoft.com/office/drawing/2014/main" id="{F03A1AE8-3C08-DDCF-F22B-19BD5991A1CE}"/>
              </a:ext>
            </a:extLst>
          </p:cNvPr>
          <p:cNvSpPr txBox="1">
            <a:spLocks noGrp="1"/>
          </p:cNvSpPr>
          <p:nvPr>
            <p:ph type="sldNum" sz="quarter" idx="8"/>
          </p:nvPr>
        </p:nvSpPr>
        <p:spPr/>
        <p:txBody>
          <a:bodyPr/>
          <a:lstStyle>
            <a:lvl1pPr>
              <a:defRPr/>
            </a:lvl1pPr>
          </a:lstStyle>
          <a:p>
            <a:pPr lvl="0"/>
            <a:fld id="{A2661669-6A89-4DF7-B02C-B62BCAD010E1}" type="slidenum">
              <a:t>‹#›</a:t>
            </a:fld>
            <a:endParaRPr lang="nl-BE"/>
          </a:p>
        </p:txBody>
      </p:sp>
    </p:spTree>
    <p:extLst>
      <p:ext uri="{BB962C8B-B14F-4D97-AF65-F5344CB8AC3E}">
        <p14:creationId xmlns:p14="http://schemas.microsoft.com/office/powerpoint/2010/main" val="115280320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285311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53"/>
        <p:cNvGrpSpPr/>
        <p:nvPr/>
      </p:nvGrpSpPr>
      <p:grpSpPr>
        <a:xfrm>
          <a:off x="0" y="0"/>
          <a:ext cx="0" cy="0"/>
          <a:chOff x="0" y="0"/>
          <a:chExt cx="0" cy="0"/>
        </a:xfrm>
      </p:grpSpPr>
      <p:sp>
        <p:nvSpPr>
          <p:cNvPr id="254" name="Google Shape;254;g2022565a596_0_261"/>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g2022565a596_0_261"/>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g2022565a596_0_261"/>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g2022565a596_0_261"/>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t>‹#›</a:t>
            </a:fld>
            <a:endParaRPr/>
          </a:p>
        </p:txBody>
      </p:sp>
      <p:sp>
        <p:nvSpPr>
          <p:cNvPr id="258" name="Google Shape;258;g2022565a596_0_261"/>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 name="Google Shape;259;g2022565a596_0_261"/>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0"/>
        <p:cNvGrpSpPr/>
        <p:nvPr/>
      </p:nvGrpSpPr>
      <p:grpSpPr>
        <a:xfrm>
          <a:off x="0" y="0"/>
          <a:ext cx="0" cy="0"/>
          <a:chOff x="0" y="0"/>
          <a:chExt cx="0" cy="0"/>
        </a:xfrm>
      </p:grpSpPr>
      <p:pic>
        <p:nvPicPr>
          <p:cNvPr id="261" name="Google Shape;261;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62" name="Google Shape;262;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63" name="Google Shape;263;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4"/>
        <p:cNvGrpSpPr/>
        <p:nvPr/>
      </p:nvGrpSpPr>
      <p:grpSpPr>
        <a:xfrm>
          <a:off x="0" y="0"/>
          <a:ext cx="0" cy="0"/>
          <a:chOff x="0" y="0"/>
          <a:chExt cx="0" cy="0"/>
        </a:xfrm>
      </p:grpSpPr>
      <p:sp>
        <p:nvSpPr>
          <p:cNvPr id="265" name="Google Shape;265;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6" name="Google Shape;266;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7"/>
        <p:cNvGrpSpPr/>
        <p:nvPr/>
      </p:nvGrpSpPr>
      <p:grpSpPr>
        <a:xfrm>
          <a:off x="0" y="0"/>
          <a:ext cx="0" cy="0"/>
          <a:chOff x="0" y="0"/>
          <a:chExt cx="0" cy="0"/>
        </a:xfrm>
      </p:grpSpPr>
      <p:sp>
        <p:nvSpPr>
          <p:cNvPr id="268" name="Google Shape;268;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73"/>
        <p:cNvGrpSpPr/>
        <p:nvPr/>
      </p:nvGrpSpPr>
      <p:grpSpPr>
        <a:xfrm>
          <a:off x="0" y="0"/>
          <a:ext cx="0" cy="0"/>
          <a:chOff x="0" y="0"/>
          <a:chExt cx="0" cy="0"/>
        </a:xfrm>
      </p:grpSpPr>
      <p:sp>
        <p:nvSpPr>
          <p:cNvPr id="274" name="Google Shape;274;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9"/>
        <p:cNvGrpSpPr/>
        <p:nvPr/>
      </p:nvGrpSpPr>
      <p:grpSpPr>
        <a:xfrm>
          <a:off x="0" y="0"/>
          <a:ext cx="0" cy="0"/>
          <a:chOff x="0" y="0"/>
          <a:chExt cx="0" cy="0"/>
        </a:xfrm>
      </p:grpSpPr>
      <p:sp>
        <p:nvSpPr>
          <p:cNvPr id="280" name="Google Shape;280;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8"/>
        <p:cNvGrpSpPr/>
        <p:nvPr/>
      </p:nvGrpSpPr>
      <p:grpSpPr>
        <a:xfrm>
          <a:off x="0" y="0"/>
          <a:ext cx="0" cy="0"/>
          <a:chOff x="0" y="0"/>
          <a:chExt cx="0" cy="0"/>
        </a:xfrm>
      </p:grpSpPr>
      <p:sp>
        <p:nvSpPr>
          <p:cNvPr id="289" name="Google Shape;289;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1" name="Google Shape;291;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92"/>
        <p:cNvGrpSpPr/>
        <p:nvPr/>
      </p:nvGrpSpPr>
      <p:grpSpPr>
        <a:xfrm>
          <a:off x="0" y="0"/>
          <a:ext cx="0" cy="0"/>
          <a:chOff x="0" y="0"/>
          <a:chExt cx="0" cy="0"/>
        </a:xfrm>
      </p:grpSpPr>
      <p:sp>
        <p:nvSpPr>
          <p:cNvPr id="293" name="Google Shape;293;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4" name="Google Shape;294;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5" name="Google Shape;295;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8"/>
        <p:cNvGrpSpPr/>
        <p:nvPr/>
      </p:nvGrpSpPr>
      <p:grpSpPr>
        <a:xfrm>
          <a:off x="0" y="0"/>
          <a:ext cx="0" cy="0"/>
          <a:chOff x="0" y="0"/>
          <a:chExt cx="0" cy="0"/>
        </a:xfrm>
      </p:grpSpPr>
      <p:sp>
        <p:nvSpPr>
          <p:cNvPr id="299" name="Google Shape;299;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00" name="Google Shape;300;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1" name="Google Shape;301;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2" name="Google Shape;302;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03"/>
        <p:cNvGrpSpPr/>
        <p:nvPr/>
      </p:nvGrpSpPr>
      <p:grpSpPr>
        <a:xfrm>
          <a:off x="0" y="0"/>
          <a:ext cx="0" cy="0"/>
          <a:chOff x="0" y="0"/>
          <a:chExt cx="0" cy="0"/>
        </a:xfrm>
      </p:grpSpPr>
      <p:sp>
        <p:nvSpPr>
          <p:cNvPr id="304" name="Google Shape;304;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5" name="Google Shape;305;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06" name="Google Shape;306;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7"/>
        <p:cNvGrpSpPr/>
        <p:nvPr/>
      </p:nvGrpSpPr>
      <p:grpSpPr>
        <a:xfrm>
          <a:off x="0" y="0"/>
          <a:ext cx="0" cy="0"/>
          <a:chOff x="0" y="0"/>
          <a:chExt cx="0" cy="0"/>
        </a:xfrm>
      </p:grpSpPr>
      <p:sp>
        <p:nvSpPr>
          <p:cNvPr id="308" name="Google Shape;308;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11"/>
        <p:cNvGrpSpPr/>
        <p:nvPr/>
      </p:nvGrpSpPr>
      <p:grpSpPr>
        <a:xfrm>
          <a:off x="0" y="0"/>
          <a:ext cx="0" cy="0"/>
          <a:chOff x="0" y="0"/>
          <a:chExt cx="0" cy="0"/>
        </a:xfrm>
      </p:grpSpPr>
      <p:sp>
        <p:nvSpPr>
          <p:cNvPr id="312" name="Google Shape;312;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4" name="Google Shape;314;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15" name="Google Shape;315;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8"/>
        <p:cNvGrpSpPr/>
        <p:nvPr/>
      </p:nvGrpSpPr>
      <p:grpSpPr>
        <a:xfrm>
          <a:off x="0" y="0"/>
          <a:ext cx="0" cy="0"/>
          <a:chOff x="0" y="0"/>
          <a:chExt cx="0" cy="0"/>
        </a:xfrm>
      </p:grpSpPr>
      <p:sp>
        <p:nvSpPr>
          <p:cNvPr id="319" name="Google Shape;319;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0" name="Google Shape;320;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21" name="Google Shape;321;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22" name="Google Shape;322;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23" name="Google Shape;323;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24" name="Google Shape;324;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5"/>
        <p:cNvGrpSpPr/>
        <p:nvPr/>
      </p:nvGrpSpPr>
      <p:grpSpPr>
        <a:xfrm>
          <a:off x="0" y="0"/>
          <a:ext cx="0" cy="0"/>
          <a:chOff x="0" y="0"/>
          <a:chExt cx="0" cy="0"/>
        </a:xfrm>
      </p:grpSpPr>
      <p:pic>
        <p:nvPicPr>
          <p:cNvPr id="326" name="Google Shape;326;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7" name="Google Shape;327;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8" name="Google Shape;328;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9" name="Google Shape;329;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30"/>
        <p:cNvGrpSpPr/>
        <p:nvPr/>
      </p:nvGrpSpPr>
      <p:grpSpPr>
        <a:xfrm>
          <a:off x="0" y="0"/>
          <a:ext cx="0" cy="0"/>
          <a:chOff x="0" y="0"/>
          <a:chExt cx="0" cy="0"/>
        </a:xfrm>
      </p:grpSpPr>
      <p:pic>
        <p:nvPicPr>
          <p:cNvPr id="331" name="Google Shape;331;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32" name="Google Shape;332;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3" name="Google Shape;333;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4" name="Google Shape;334;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35" name="Google Shape;335;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36" name="Google Shape;336;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7"/>
        <p:cNvGrpSpPr/>
        <p:nvPr/>
      </p:nvGrpSpPr>
      <p:grpSpPr>
        <a:xfrm>
          <a:off x="0" y="0"/>
          <a:ext cx="0" cy="0"/>
          <a:chOff x="0" y="0"/>
          <a:chExt cx="0" cy="0"/>
        </a:xfrm>
      </p:grpSpPr>
      <p:sp>
        <p:nvSpPr>
          <p:cNvPr id="338" name="Google Shape;338;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9" name="Google Shape;339;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2" name="Google Shape;342;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3" name="Google Shape;343;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4FA21D48-A6BA-4F6D-AABB-7D99643D57E2}"/>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6000" t="8342" r="43477" b="33822"/>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83458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277537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
        <p:cNvGrpSpPr/>
        <p:nvPr/>
      </p:nvGrpSpPr>
      <p:grpSpPr>
        <a:xfrm>
          <a:off x="0" y="0"/>
          <a:ext cx="0" cy="0"/>
          <a:chOff x="0" y="0"/>
          <a:chExt cx="0" cy="0"/>
        </a:xfrm>
      </p:grpSpPr>
      <p:sp>
        <p:nvSpPr>
          <p:cNvPr id="29" name="Google Shape;29;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 name="Google Shape;30;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94646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6890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8293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0616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239553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66431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58709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97294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331825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294735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313859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29702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20738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530609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54530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solidFill>
                <a:schemeClr val="tx1"/>
              </a:solidFill>
            </a:endParaRPr>
          </a:p>
        </p:txBody>
      </p:sp>
    </p:spTree>
    <p:extLst>
      <p:ext uri="{BB962C8B-B14F-4D97-AF65-F5344CB8AC3E}">
        <p14:creationId xmlns:p14="http://schemas.microsoft.com/office/powerpoint/2010/main" val="285803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46189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p>
        </p:txBody>
      </p:sp>
    </p:spTree>
    <p:extLst>
      <p:ext uri="{BB962C8B-B14F-4D97-AF65-F5344CB8AC3E}">
        <p14:creationId xmlns:p14="http://schemas.microsoft.com/office/powerpoint/2010/main" val="294264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78AA4E71-19A2-489E-A860-0F722BD39634}"/>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95061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94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787197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el_01">
    <p:spTree>
      <p:nvGrpSpPr>
        <p:cNvPr id="1" name=""/>
        <p:cNvGrpSpPr/>
        <p:nvPr/>
      </p:nvGrpSpPr>
      <p:grpSpPr>
        <a:xfrm>
          <a:off x="0" y="0"/>
          <a:ext cx="0" cy="0"/>
          <a:chOff x="0" y="0"/>
          <a:chExt cx="0" cy="0"/>
        </a:xfrm>
      </p:grpSpPr>
      <p:pic>
        <p:nvPicPr>
          <p:cNvPr id="5" name="Picture 4" descr="A picture containing floor&#10;&#10;Description automatically generated">
            <a:extLst>
              <a:ext uri="{FF2B5EF4-FFF2-40B4-BE49-F238E27FC236}">
                <a16:creationId xmlns:a16="http://schemas.microsoft.com/office/drawing/2014/main" id="{2A69FAB9-AE2B-436D-9041-8A2741DF9B7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9365" t="5863" r="8524" b="32368"/>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r>
              <a:rPr lang="en-US"/>
              <a:t>Click to edit Master title style</a:t>
            </a:r>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r>
              <a:rPr lang="en-US"/>
              <a:t>Edit Master text styles</a:t>
            </a:r>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08586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2_Titel_01">
    <p:spTree>
      <p:nvGrpSpPr>
        <p:cNvPr id="1" name=""/>
        <p:cNvGrpSpPr/>
        <p:nvPr/>
      </p:nvGrpSpPr>
      <p:grpSpPr>
        <a:xfrm>
          <a:off x="0" y="0"/>
          <a:ext cx="0" cy="0"/>
          <a:chOff x="0" y="0"/>
          <a:chExt cx="0" cy="0"/>
        </a:xfrm>
      </p:grpSpPr>
      <p:pic>
        <p:nvPicPr>
          <p:cNvPr id="4" name="Picture 3" descr="A group of people walking&#10;&#10;Description automatically generated with low confidence">
            <a:extLst>
              <a:ext uri="{FF2B5EF4-FFF2-40B4-BE49-F238E27FC236}">
                <a16:creationId xmlns:a16="http://schemas.microsoft.com/office/drawing/2014/main" id="{F18B8AE1-9A59-46A6-B320-FCC9A259273D}"/>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144" t="7785" r="1" b="8137"/>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r>
              <a:rPr lang="en-US"/>
              <a:t>Click to edit Master title style</a:t>
            </a:r>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8781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24"/>
        <p:cNvGrpSpPr/>
        <p:nvPr/>
      </p:nvGrpSpPr>
      <p:grpSpPr>
        <a:xfrm>
          <a:off x="0" y="0"/>
          <a:ext cx="0" cy="0"/>
          <a:chOff x="0" y="0"/>
          <a:chExt cx="0" cy="0"/>
        </a:xfrm>
      </p:grpSpPr>
      <p:sp>
        <p:nvSpPr>
          <p:cNvPr id="125" name="Google Shape;125;g329541aa68b_0_48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r>
              <a:rPr lang="nl-BE"/>
              <a:t>26/03/17 </a:t>
            </a:r>
            <a:r>
              <a:rPr lang="nl-BE" b="1"/>
              <a:t>│</a:t>
            </a:r>
            <a:fld id="{00000000-1234-1234-1234-123412341234}" type="slidenum">
              <a:rPr lang="nl-BE" smtClean="0"/>
              <a:pPr/>
              <a:t>‹#›</a:t>
            </a:fld>
            <a:endParaRPr/>
          </a:p>
        </p:txBody>
      </p:sp>
      <p:sp>
        <p:nvSpPr>
          <p:cNvPr id="126" name="Google Shape;126;g329541aa68b_0_48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7" name="Google Shape;127;g329541aa68b_0_485"/>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189" marR="0" lvl="0" indent="-354321"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378" marR="0" lvl="1" indent="-333367"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566" marR="0" lvl="2" indent="-336542"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754" marR="0" lvl="3" indent="-323842"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5943" marR="0" lvl="4" indent="-342892"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132" marR="0" lvl="5" indent="-342892"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320" marR="0" lvl="6" indent="-342892"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509" marR="0" lvl="7" indent="-342892"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697" marR="0" lvl="8" indent="-342892"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28" name="Google Shape;128;g329541aa68b_0_485"/>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129" name="Google Shape;129;g329541aa68b_0_48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2685754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_Leeg 1">
  <p:cSld name="1_Leeg 1">
    <p:spTree>
      <p:nvGrpSpPr>
        <p:cNvPr id="1" name="Shape 24"/>
        <p:cNvGrpSpPr/>
        <p:nvPr/>
      </p:nvGrpSpPr>
      <p:grpSpPr>
        <a:xfrm>
          <a:off x="0" y="0"/>
          <a:ext cx="0" cy="0"/>
          <a:chOff x="0" y="0"/>
          <a:chExt cx="0" cy="0"/>
        </a:xfrm>
      </p:grpSpPr>
      <p:sp>
        <p:nvSpPr>
          <p:cNvPr id="25" name="Google Shape;25;g306bef996e1_0_21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935674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21" r:id="rId3"/>
    <p:sldLayoutId id="2147483723" r:id="rId4"/>
    <p:sldLayoutId id="2147483726" r:id="rId5"/>
    <p:sldLayoutId id="2147483727" r:id="rId6"/>
    <p:sldLayoutId id="2147483728" r:id="rId7"/>
    <p:sldLayoutId id="2147483729" r:id="rId8"/>
    <p:sldLayoutId id="2147483730" r:id="rId9"/>
    <p:sldLayoutId id="2147483713" r:id="rId10"/>
    <p:sldLayoutId id="2147483714" r:id="rId11"/>
    <p:sldLayoutId id="2147483715" r:id="rId12"/>
    <p:sldLayoutId id="2147483725" r:id="rId13"/>
    <p:sldLayoutId id="2147483664" r:id="rId14"/>
    <p:sldLayoutId id="2147483665" r:id="rId15"/>
    <p:sldLayoutId id="2147483710" r:id="rId16"/>
    <p:sldLayoutId id="2147483711" r:id="rId17"/>
    <p:sldLayoutId id="2147483731" r:id="rId18"/>
    <p:sldLayoutId id="214748376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297951586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700" b="1" u="none" kern="1200" baseline="0">
          <a:solidFill>
            <a:schemeClr val="tx1"/>
          </a:solidFill>
          <a:uFill>
            <a:solidFill>
              <a:schemeClr val="accent1"/>
            </a:solidFill>
          </a:u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1800" u="none" kern="1200" baseline="0">
          <a:solidFill>
            <a:schemeClr val="tx1"/>
          </a:solidFill>
          <a:uFill>
            <a:solidFill>
              <a:schemeClr val="accent1"/>
            </a:solidFill>
          </a:uFill>
          <a:latin typeface="+mn-lt"/>
          <a:ea typeface="+mn-ea"/>
          <a:cs typeface="+mn-cs"/>
        </a:defRPr>
      </a:lvl1pPr>
      <a:lvl2pPr marL="270000" indent="-171450" algn="l" defTabSz="685800" rtl="0" eaLnBrk="1" latinLnBrk="0" hangingPunct="1">
        <a:lnSpc>
          <a:spcPct val="90000"/>
        </a:lnSpc>
        <a:spcBef>
          <a:spcPts val="375"/>
        </a:spcBef>
        <a:buClr>
          <a:schemeClr val="tx1"/>
        </a:buClr>
        <a:buSzPct val="100000"/>
        <a:buFont typeface="Wingdings" panose="05000000000000000000" pitchFamily="2" charset="2"/>
        <a:buChar char="§"/>
        <a:defRPr sz="1500" u="none" kern="1200" baseline="0">
          <a:solidFill>
            <a:schemeClr val="tx1"/>
          </a:solidFill>
          <a:uFill>
            <a:solidFill>
              <a:schemeClr val="accent1"/>
            </a:solidFill>
          </a:uFill>
          <a:latin typeface="+mn-lt"/>
          <a:ea typeface="+mn-ea"/>
          <a:cs typeface="+mn-cs"/>
        </a:defRPr>
      </a:lvl2pPr>
      <a:lvl3pPr marL="486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350" b="0" u="none" kern="1200" baseline="0">
          <a:solidFill>
            <a:schemeClr val="tx1"/>
          </a:solidFill>
          <a:uFill>
            <a:solidFill>
              <a:schemeClr val="accent3"/>
            </a:solidFill>
          </a:uFill>
          <a:latin typeface="+mn-lt"/>
          <a:ea typeface="+mn-ea"/>
          <a:cs typeface="+mn-cs"/>
        </a:defRPr>
      </a:lvl3pPr>
      <a:lvl4pPr marL="702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200" u="none" kern="1200" baseline="0">
          <a:solidFill>
            <a:schemeClr val="tx1"/>
          </a:solidFill>
          <a:uFill>
            <a:solidFill>
              <a:schemeClr val="accent3"/>
            </a:solidFill>
          </a:uFill>
          <a:latin typeface="+mn-lt"/>
          <a:ea typeface="+mn-ea"/>
          <a:cs typeface="+mn-cs"/>
        </a:defRPr>
      </a:lvl4pPr>
      <a:lvl5pPr marL="918000" indent="-171450" algn="l" defTabSz="685800" rtl="0" eaLnBrk="1" latinLnBrk="0" hangingPunct="1">
        <a:lnSpc>
          <a:spcPct val="90000"/>
        </a:lnSpc>
        <a:spcBef>
          <a:spcPts val="375"/>
        </a:spcBef>
        <a:buClr>
          <a:schemeClr val="accent2"/>
        </a:buClr>
        <a:buSzPct val="100000"/>
        <a:buFont typeface="Wingdings" panose="05000000000000000000" pitchFamily="2" charset="2"/>
        <a:buChar char="§"/>
        <a:defRPr sz="1050" b="0" u="none" kern="1200" baseline="0">
          <a:solidFill>
            <a:schemeClr val="tx1"/>
          </a:solidFill>
          <a:uFill>
            <a:solidFill>
              <a:schemeClr val="accent3"/>
            </a:solidFill>
          </a:u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4" orient="horz" pos="3906">
          <p15:clr>
            <a:srgbClr val="F26B43"/>
          </p15:clr>
        </p15:guide>
        <p15:guide id="5" orient="horz" pos="100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ata.vlaanderen.be/standaarden/standaard-in-ontwikkeling/applicatieprofiel-overlijdensaangifte.html"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hyperlink" Target="https://data.vlaanderen.be/standaarden/standaard-in-ontwikkeling/applicatieprofiel-lokale-economie.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Informatievlaanderen/OSLOthema-schuldbeheer/issues/2" TargetMode="External"/><Relationship Id="rId2" Type="http://schemas.openxmlformats.org/officeDocument/2006/relationships/hyperlink" Target="https://github.com/Informatievlaanderen/OSLOthema-schuldbeheer/issues/1" TargetMode="External"/><Relationship Id="rId1" Type="http://schemas.openxmlformats.org/officeDocument/2006/relationships/slideLayout" Target="../slideLayouts/slideLayout3.xml"/><Relationship Id="rId5" Type="http://schemas.openxmlformats.org/officeDocument/2006/relationships/hyperlink" Target="https://github.com/Informatievlaanderen/OSLOthema-schuldbeheer/issues/5" TargetMode="External"/><Relationship Id="rId4" Type="http://schemas.openxmlformats.org/officeDocument/2006/relationships/hyperlink" Target="https://github.com/Informatievlaanderen/OSLOthema-schuldbeheer/issues/4"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Informatievlaanderen/OSLOthema-schuldbeheer/issues/7" TargetMode="External"/><Relationship Id="rId2" Type="http://schemas.openxmlformats.org/officeDocument/2006/relationships/hyperlink" Target="https://github.com/Informatievlaanderen/OSLOthema-schuldbeheer/issues/6" TargetMode="External"/><Relationship Id="rId1" Type="http://schemas.openxmlformats.org/officeDocument/2006/relationships/slideLayout" Target="../slideLayouts/slideLayout3.xml"/><Relationship Id="rId4" Type="http://schemas.openxmlformats.org/officeDocument/2006/relationships/hyperlink" Target="https://github.com/Informatievlaanderen/OSLOthema-schuldbeheer/issues/9"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Informatievlaanderen/OSLOthema-schuldbeheer/issues/2"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Informatievlaanderen/OSLOthema-schuldbeheer/issues/8"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hyperlink" Target="https://data.vlaanderen.be/doc/applicatieprofiel/schuldbeheer/" TargetMode="External"/><Relationship Id="rId2" Type="http://schemas.openxmlformats.org/officeDocument/2006/relationships/hyperlink" Target="https://data.vlaanderen.be/ns/schuldbeheer/" TargetMode="Externa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ata.vlaanderen.be/standaarden/applicatieprofiel-schuldbehe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data.vlaanderen.be/standaarden/vocabularium-schuldbehe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customXml" Target="../ink/ink2.xml"/><Relationship Id="rId5" Type="http://schemas.openxmlformats.org/officeDocument/2006/relationships/image" Target="../media/image59.png"/><Relationship Id="rId4" Type="http://schemas.openxmlformats.org/officeDocument/2006/relationships/customXml" Target="../ink/ink1.xml"/></Relationships>
</file>

<file path=ppt/slides/_rels/slide31.xml.rels><?xml version="1.0" encoding="UTF-8" standalone="yes"?>
<Relationships xmlns="http://schemas.openxmlformats.org/package/2006/relationships"><Relationship Id="rId3" Type="http://schemas.openxmlformats.org/officeDocument/2006/relationships/hyperlink" Target="https://data.vlaanderen.be/standaarden/standaard-in-ontwikkeling/applicatieprofiel-overlijdensaangifte.html" TargetMode="External"/><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hyperlink" Target="https://data.vlaanderen.be/standaarden/standaard-in-ontwikkeling/applicatieprofiel-lokale-economie.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hyperlink" Target="https://informatievlaanderen.github.io/handreikingOslo/analist.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hyperlink" Target="mailto:digitaal.vlaanderen@vlaanderen.be"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66.png"/><Relationship Id="rId5" Type="http://schemas.openxmlformats.org/officeDocument/2006/relationships/hyperlink" Target="mailto:william.verbeeck@vlaanderen.be" TargetMode="External"/><Relationship Id="rId4" Type="http://schemas.openxmlformats.org/officeDocument/2006/relationships/hyperlink" Target="mailto:laurens.vercauteren@vlaanderen.b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2" name="Picture 1" descr="A person sitting at a desk with a computer and a phone&#10;&#10;Description automatically generated">
            <a:extLst>
              <a:ext uri="{FF2B5EF4-FFF2-40B4-BE49-F238E27FC236}">
                <a16:creationId xmlns:a16="http://schemas.microsoft.com/office/drawing/2014/main" id="{AE87E3CF-5A4F-F0FB-4EFD-E292789DF2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10" t="2873" r="32983" b="2705"/>
          <a:stretch/>
        </p:blipFill>
        <p:spPr>
          <a:xfrm flipH="1">
            <a:off x="4295631" y="0"/>
            <a:ext cx="4850061" cy="5159645"/>
          </a:xfrm>
          <a:prstGeom prst="rect">
            <a:avLst/>
          </a:prstGeom>
        </p:spPr>
      </p:pic>
      <p:grpSp>
        <p:nvGrpSpPr>
          <p:cNvPr id="173" name="Google Shape;173;p1"/>
          <p:cNvGrpSpPr/>
          <p:nvPr/>
        </p:nvGrpSpPr>
        <p:grpSpPr>
          <a:xfrm>
            <a:off x="0" y="-6475"/>
            <a:ext cx="5745965" cy="5143501"/>
            <a:chOff x="0" y="0"/>
            <a:chExt cx="7026984" cy="6858001"/>
          </a:xfrm>
        </p:grpSpPr>
        <p:sp>
          <p:nvSpPr>
            <p:cNvPr id="174" name="Google Shape;174;p1"/>
            <p:cNvSpPr/>
            <p:nvPr/>
          </p:nvSpPr>
          <p:spPr>
            <a:xfrm>
              <a:off x="2950284"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75" name="Google Shape;175;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76" name="Google Shape;176;p1"/>
          <p:cNvSpPr txBox="1"/>
          <p:nvPr/>
        </p:nvSpPr>
        <p:spPr>
          <a:xfrm>
            <a:off x="503413" y="1723545"/>
            <a:ext cx="5612553" cy="1390149"/>
          </a:xfrm>
          <a:prstGeom prst="rect">
            <a:avLst/>
          </a:prstGeom>
          <a:noFill/>
          <a:ln>
            <a:noFill/>
          </a:ln>
        </p:spPr>
        <p:txBody>
          <a:bodyPr spcFirstLastPara="1" wrap="square" lIns="91425" tIns="45700" rIns="91425" bIns="45700" anchor="b" anchorCtr="0">
            <a:normAutofit fontScale="92500" lnSpcReduction="20000"/>
          </a:bodyPr>
          <a:lstStyle/>
          <a:p>
            <a:pPr>
              <a:lnSpc>
                <a:spcPct val="158343"/>
              </a:lnSpc>
              <a:buSzPct val="108106"/>
            </a:pPr>
            <a:r>
              <a:rPr lang="en-GB" sz="3900" b="1" dirty="0">
                <a:latin typeface="Proxima Nova"/>
              </a:rPr>
              <a:t>OSLO </a:t>
            </a:r>
            <a:r>
              <a:rPr lang="en-GB" sz="3900" b="1" dirty="0" err="1">
                <a:latin typeface="Proxima Nova"/>
              </a:rPr>
              <a:t>Schuldbeheer</a:t>
            </a:r>
            <a:endParaRPr lang="en-US" sz="3900" b="1" dirty="0">
              <a:latin typeface="Proxima Nova"/>
            </a:endParaRPr>
          </a:p>
          <a:p>
            <a:pPr>
              <a:lnSpc>
                <a:spcPct val="158343"/>
              </a:lnSpc>
            </a:pPr>
            <a:r>
              <a:rPr lang="en-GB" sz="2400" b="1" dirty="0">
                <a:latin typeface="Proxima Nova"/>
              </a:rPr>
              <a:t>Finale Webinar</a:t>
            </a:r>
            <a:endParaRPr sz="2400" b="1" dirty="0">
              <a:latin typeface="Proxima Nova"/>
            </a:endParaRPr>
          </a:p>
        </p:txBody>
      </p:sp>
      <p:sp>
        <p:nvSpPr>
          <p:cNvPr id="177" name="Google Shape;177;p1"/>
          <p:cNvSpPr txBox="1"/>
          <p:nvPr/>
        </p:nvSpPr>
        <p:spPr>
          <a:xfrm>
            <a:off x="502426" y="3109297"/>
            <a:ext cx="7070100" cy="790200"/>
          </a:xfrm>
          <a:prstGeom prst="rect">
            <a:avLst/>
          </a:prstGeom>
          <a:noFill/>
          <a:ln>
            <a:noFill/>
          </a:ln>
        </p:spPr>
        <p:txBody>
          <a:bodyPr spcFirstLastPara="1" wrap="square" lIns="91425" tIns="45700" rIns="91425" bIns="45700" anchor="t" anchorCtr="0">
            <a:noAutofit/>
          </a:bodyPr>
          <a:lstStyle/>
          <a:p>
            <a:pPr>
              <a:buSzPts val="1550"/>
            </a:pPr>
            <a:r>
              <a:rPr lang="en-GB" sz="1600" dirty="0" err="1">
                <a:latin typeface="Proxima Nova"/>
              </a:rPr>
              <a:t>Maandag</a:t>
            </a:r>
            <a:r>
              <a:rPr lang="en-GB" sz="1600" dirty="0">
                <a:latin typeface="Proxima Nova"/>
              </a:rPr>
              <a:t> 10 </a:t>
            </a:r>
            <a:r>
              <a:rPr lang="en-GB" sz="1600" dirty="0" err="1">
                <a:latin typeface="Proxima Nova"/>
              </a:rPr>
              <a:t>maart</a:t>
            </a:r>
            <a:r>
              <a:rPr lang="en-GB" sz="1600" dirty="0">
                <a:latin typeface="Proxima Nova"/>
              </a:rPr>
              <a:t> 2025</a:t>
            </a:r>
            <a:endParaRPr lang="en-GB" sz="1550" dirty="0"/>
          </a:p>
          <a:p>
            <a:pPr>
              <a:buSzPts val="1400"/>
            </a:pPr>
            <a:endParaRPr lang="en-GB" sz="1600" b="1" dirty="0">
              <a:latin typeface="Proxima Nova"/>
            </a:endParaRPr>
          </a:p>
          <a:p>
            <a:pPr>
              <a:buSzPts val="1400"/>
            </a:pPr>
            <a:endParaRPr lang="en-GB" sz="1600" b="1" dirty="0">
              <a:latin typeface="Proxima Nova"/>
            </a:endParaRPr>
          </a:p>
          <a:p>
            <a:pPr>
              <a:buSzPts val="1400"/>
            </a:pPr>
            <a:endParaRPr lang="en-GB" sz="1600" b="1" dirty="0">
              <a:latin typeface="Proxima Nova"/>
            </a:endParaRPr>
          </a:p>
          <a:p>
            <a:pPr>
              <a:buSzPts val="1400"/>
            </a:pPr>
            <a:endParaRPr lang="en-GB" sz="1600" b="1" dirty="0">
              <a:latin typeface="Proxima Nova"/>
            </a:endParaRPr>
          </a:p>
          <a:p>
            <a:pPr>
              <a:buSzPts val="1400"/>
            </a:pPr>
            <a:r>
              <a:rPr lang="en-GB" sz="1600" dirty="0">
                <a:latin typeface="Proxima Nova"/>
              </a:rPr>
              <a:t>We </a:t>
            </a:r>
            <a:r>
              <a:rPr lang="en-GB" sz="1600" dirty="0" err="1">
                <a:latin typeface="Proxima Nova"/>
              </a:rPr>
              <a:t>starten</a:t>
            </a:r>
            <a:r>
              <a:rPr lang="en-GB" sz="1600" dirty="0">
                <a:latin typeface="Proxima Nova"/>
              </a:rPr>
              <a:t> om 11:00!</a:t>
            </a:r>
            <a:endParaRPr lang="en-GB" dirty="0"/>
          </a:p>
        </p:txBody>
      </p:sp>
      <p:pic>
        <p:nvPicPr>
          <p:cNvPr id="179" name="Google Shape;179;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lvl="0"/>
            <a:fld id="{9FF637D2-1F4F-4E76-BF3D-F05E70ADC289}" type="slidenum">
              <a:rPr lang="nl-BE"/>
              <a:t>10</a:t>
            </a:fld>
            <a:endParaRPr lang="nl-BE"/>
          </a:p>
        </p:txBody>
      </p:sp>
      <p:sp>
        <p:nvSpPr>
          <p:cNvPr id="14" name="TextBox 13">
            <a:extLst>
              <a:ext uri="{FF2B5EF4-FFF2-40B4-BE49-F238E27FC236}">
                <a16:creationId xmlns:a16="http://schemas.microsoft.com/office/drawing/2014/main" id="{1027074B-25C1-E0A5-EF69-3685F813A63D}"/>
              </a:ext>
            </a:extLst>
          </p:cNvPr>
          <p:cNvSpPr txBox="1"/>
          <p:nvPr/>
        </p:nvSpPr>
        <p:spPr>
          <a:xfrm>
            <a:off x="467287" y="1019391"/>
            <a:ext cx="4290871" cy="3516347"/>
          </a:xfrm>
          <a:prstGeom prst="rect">
            <a:avLst/>
          </a:prstGeom>
          <a:noFill/>
        </p:spPr>
        <p:txBody>
          <a:bodyPr wrap="square" lIns="68580" tIns="34290" rIns="68580" bIns="3429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BE" sz="1400" dirty="0">
                <a:solidFill>
                  <a:srgbClr val="000000"/>
                </a:solidFill>
                <a:latin typeface="Proxima Nova"/>
                <a:cs typeface="Arial"/>
              </a:rPr>
              <a:t>De data rond schuldvorderingen is vaak in diverse gemeentelijke systemen opgeslagen.</a:t>
            </a:r>
          </a:p>
          <a:p>
            <a:endParaRPr lang="nl-BE" sz="1400" dirty="0">
              <a:solidFill>
                <a:srgbClr val="000000"/>
              </a:solidFill>
              <a:latin typeface="Proxima Nova"/>
              <a:cs typeface="Arial"/>
            </a:endParaRPr>
          </a:p>
          <a:p>
            <a:r>
              <a:rPr lang="nl-BE" sz="1400" dirty="0">
                <a:solidFill>
                  <a:srgbClr val="000000"/>
                </a:solidFill>
                <a:latin typeface="Proxima Nova"/>
                <a:cs typeface="Arial"/>
              </a:rPr>
              <a:t>Dat maakt het moeilijk om </a:t>
            </a:r>
          </a:p>
          <a:p>
            <a:pPr marL="285743" indent="-285743">
              <a:buFont typeface="Calibri"/>
              <a:buChar char="-"/>
            </a:pPr>
            <a:r>
              <a:rPr lang="nl-BE" sz="1400" dirty="0">
                <a:solidFill>
                  <a:srgbClr val="000000"/>
                </a:solidFill>
                <a:latin typeface="Proxima Nova"/>
                <a:cs typeface="Arial"/>
              </a:rPr>
              <a:t>Een overzicht te hebben van alle schulden per burger</a:t>
            </a:r>
          </a:p>
          <a:p>
            <a:pPr marL="285743" indent="-285743">
              <a:buFont typeface="Calibri"/>
              <a:buChar char="-"/>
            </a:pPr>
            <a:r>
              <a:rPr lang="nl-BE" sz="1400" dirty="0">
                <a:solidFill>
                  <a:srgbClr val="000000"/>
                </a:solidFill>
                <a:latin typeface="Proxima Nova"/>
                <a:cs typeface="Arial"/>
              </a:rPr>
              <a:t>Burgers met financiële uitdagingen te ondersteunen met een omvattende oplossing op maat van hun persoonlijke situatie</a:t>
            </a:r>
          </a:p>
          <a:p>
            <a:endParaRPr lang="nl-BE" sz="1400" dirty="0">
              <a:solidFill>
                <a:srgbClr val="000000"/>
              </a:solidFill>
              <a:latin typeface="Proxima Nova"/>
              <a:cs typeface="Arial"/>
            </a:endParaRPr>
          </a:p>
          <a:p>
            <a:r>
              <a:rPr lang="nl-BE" sz="1400" dirty="0">
                <a:solidFill>
                  <a:srgbClr val="000000"/>
                </a:solidFill>
                <a:latin typeface="Proxima Nova"/>
                <a:cs typeface="Arial"/>
              </a:rPr>
              <a:t>Het ontbreken van gestandaardiseerde gegevensuitwisseling veroorzaakt inefficiënties en belemmert samenwerking.</a:t>
            </a:r>
          </a:p>
          <a:p>
            <a:endParaRPr lang="nl-BE" sz="1200" dirty="0">
              <a:solidFill>
                <a:srgbClr val="373636"/>
              </a:solidFill>
              <a:uFill>
                <a:solidFill>
                  <a:srgbClr val="FFEB00"/>
                </a:solidFill>
              </a:uFill>
              <a:latin typeface="Arial"/>
              <a:cs typeface="Arial"/>
            </a:endParaRPr>
          </a:p>
          <a:p>
            <a:pPr algn="just"/>
            <a:endParaRPr lang="nl-BE" sz="1200" dirty="0">
              <a:solidFill>
                <a:srgbClr val="373636"/>
              </a:solidFill>
              <a:uFill>
                <a:solidFill>
                  <a:srgbClr val="FFEB00"/>
                </a:solidFill>
              </a:uFill>
              <a:latin typeface="Arial"/>
              <a:cs typeface="Arial"/>
            </a:endParaRPr>
          </a:p>
          <a:p>
            <a:pPr algn="just"/>
            <a:endParaRPr lang="nl-BE" sz="1200" dirty="0">
              <a:solidFill>
                <a:srgbClr val="373636"/>
              </a:solidFill>
              <a:uFill>
                <a:solidFill>
                  <a:srgbClr val="FFEB00"/>
                </a:solidFill>
              </a:uFill>
              <a:latin typeface="Arial"/>
              <a:cs typeface="Arial"/>
            </a:endParaRPr>
          </a:p>
        </p:txBody>
      </p:sp>
      <p:pic>
        <p:nvPicPr>
          <p:cNvPr id="6" name="Picture 5" descr="A person sitting at a desk with a computer and a phone&#10;&#10;Description automatically generated">
            <a:extLst>
              <a:ext uri="{FF2B5EF4-FFF2-40B4-BE49-F238E27FC236}">
                <a16:creationId xmlns:a16="http://schemas.microsoft.com/office/drawing/2014/main" id="{89D25B29-F5FD-BD5C-BC77-EA39E000C7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29" r="33028"/>
          <a:stretch/>
        </p:blipFill>
        <p:spPr>
          <a:xfrm flipH="1">
            <a:off x="5173694" y="0"/>
            <a:ext cx="4563001" cy="5143500"/>
          </a:xfrm>
          <a:prstGeom prst="rect">
            <a:avLst/>
          </a:prstGeom>
        </p:spPr>
      </p:pic>
      <p:sp>
        <p:nvSpPr>
          <p:cNvPr id="2" name="Google Shape;450;g286b00870f9_1_127">
            <a:extLst>
              <a:ext uri="{FF2B5EF4-FFF2-40B4-BE49-F238E27FC236}">
                <a16:creationId xmlns:a16="http://schemas.microsoft.com/office/drawing/2014/main" id="{9D3C9787-78EE-9E1D-BAE4-08495B6E0CA4}"/>
              </a:ext>
            </a:extLst>
          </p:cNvPr>
          <p:cNvSpPr txBox="1"/>
          <p:nvPr/>
        </p:nvSpPr>
        <p:spPr>
          <a:xfrm>
            <a:off x="538752" y="273845"/>
            <a:ext cx="7886700" cy="661800"/>
          </a:xfrm>
          <a:prstGeom prst="rect">
            <a:avLst/>
          </a:prstGeom>
          <a:noFill/>
          <a:ln>
            <a:noFill/>
          </a:ln>
        </p:spPr>
        <p:txBody>
          <a:bodyPr spcFirstLastPara="1" wrap="square" lIns="68550" tIns="34275" rIns="68550" bIns="34275" anchor="t" anchorCtr="0">
            <a:noAutofit/>
          </a:bodyPr>
          <a:lstStyle/>
          <a:p>
            <a:pPr>
              <a:buSzPts val="3200"/>
            </a:pPr>
            <a:r>
              <a:rPr lang="en-GB" sz="2400" b="1" dirty="0" err="1">
                <a:latin typeface="Proxima Nova"/>
              </a:rPr>
              <a:t>Waarom</a:t>
            </a:r>
            <a:r>
              <a:rPr lang="en-GB" sz="2400" b="1" dirty="0">
                <a:latin typeface="Proxima Nova"/>
              </a:rPr>
              <a:t> </a:t>
            </a:r>
            <a:r>
              <a:rPr lang="en-GB" sz="2400" b="1" dirty="0" err="1">
                <a:latin typeface="Proxima Nova"/>
              </a:rPr>
              <a:t>een</a:t>
            </a:r>
            <a:r>
              <a:rPr lang="en-GB" sz="2400" b="1" dirty="0">
                <a:latin typeface="Proxima Nova"/>
              </a:rPr>
              <a:t> OSLO </a:t>
            </a:r>
            <a:r>
              <a:rPr lang="en-GB" sz="2400" b="1" dirty="0" err="1">
                <a:latin typeface="Proxima Nova"/>
              </a:rPr>
              <a:t>Standaard</a:t>
            </a:r>
            <a:r>
              <a:rPr lang="en-GB" sz="2400" b="1" dirty="0">
                <a:latin typeface="Proxima Nova"/>
              </a:rPr>
              <a:t>?</a:t>
            </a:r>
            <a:endParaRPr sz="2400" b="1" dirty="0">
              <a:latin typeface="Proxima Nova"/>
            </a:endParaRPr>
          </a:p>
        </p:txBody>
      </p:sp>
      <p:cxnSp>
        <p:nvCxnSpPr>
          <p:cNvPr id="3" name="Google Shape;628;g2fb1d5e1f94_0_3">
            <a:extLst>
              <a:ext uri="{FF2B5EF4-FFF2-40B4-BE49-F238E27FC236}">
                <a16:creationId xmlns:a16="http://schemas.microsoft.com/office/drawing/2014/main" id="{13A4FF89-10AE-4928-1F81-7B825303F595}"/>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1454712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cxnSp>
        <p:nvCxnSpPr>
          <p:cNvPr id="2" name="Google Shape;1091;p26">
            <a:extLst>
              <a:ext uri="{FF2B5EF4-FFF2-40B4-BE49-F238E27FC236}">
                <a16:creationId xmlns:a16="http://schemas.microsoft.com/office/drawing/2014/main" id="{B15B2E2B-C317-158F-BC15-07D963071BD1}"/>
              </a:ext>
            </a:extLst>
          </p:cNvPr>
          <p:cNvCxnSpPr>
            <a:cxnSpLocks/>
          </p:cNvCxnSpPr>
          <p:nvPr/>
        </p:nvCxnSpPr>
        <p:spPr>
          <a:xfrm>
            <a:off x="7850026" y="2442045"/>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8" name="Google Shape;1092;p26">
            <a:extLst>
              <a:ext uri="{FF2B5EF4-FFF2-40B4-BE49-F238E27FC236}">
                <a16:creationId xmlns:a16="http://schemas.microsoft.com/office/drawing/2014/main" id="{CFFD560B-70E8-3610-EFDB-ADE6843F966A}"/>
              </a:ext>
            </a:extLst>
          </p:cNvPr>
          <p:cNvCxnSpPr>
            <a:cxnSpLocks/>
          </p:cNvCxnSpPr>
          <p:nvPr/>
        </p:nvCxnSpPr>
        <p:spPr>
          <a:xfrm flipV="1">
            <a:off x="8721801" y="2696059"/>
            <a:ext cx="0" cy="624599"/>
          </a:xfrm>
          <a:prstGeom prst="straightConnector1">
            <a:avLst/>
          </a:prstGeom>
          <a:noFill/>
          <a:ln w="3175" cap="sq" cmpd="sng">
            <a:solidFill>
              <a:srgbClr val="454034"/>
            </a:solidFill>
            <a:prstDash val="solid"/>
            <a:round/>
            <a:headEnd type="oval" w="med" len="med"/>
            <a:tailEnd type="none" w="sm" len="sm"/>
          </a:ln>
        </p:spPr>
      </p:cxnSp>
      <p:cxnSp>
        <p:nvCxnSpPr>
          <p:cNvPr id="13" name="Google Shape;1094;p26">
            <a:extLst>
              <a:ext uri="{FF2B5EF4-FFF2-40B4-BE49-F238E27FC236}">
                <a16:creationId xmlns:a16="http://schemas.microsoft.com/office/drawing/2014/main" id="{19EF36C5-B8CF-D62E-6870-5896CE3AC008}"/>
              </a:ext>
            </a:extLst>
          </p:cNvPr>
          <p:cNvCxnSpPr/>
          <p:nvPr/>
        </p:nvCxnSpPr>
        <p:spPr>
          <a:xfrm flipH="1">
            <a:off x="1796743" y="2481536"/>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1" name="Google Shape;1091;p26"/>
          <p:cNvCxnSpPr/>
          <p:nvPr/>
        </p:nvCxnSpPr>
        <p:spPr>
          <a:xfrm>
            <a:off x="6486447" y="2452072"/>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92" name="Google Shape;1092;p26"/>
          <p:cNvCxnSpPr>
            <a:cxnSpLocks/>
          </p:cNvCxnSpPr>
          <p:nvPr/>
        </p:nvCxnSpPr>
        <p:spPr>
          <a:xfrm flipV="1">
            <a:off x="7846467" y="2696058"/>
            <a:ext cx="0" cy="624599"/>
          </a:xfrm>
          <a:prstGeom prst="straightConnector1">
            <a:avLst/>
          </a:prstGeom>
          <a:noFill/>
          <a:ln w="3175" cap="sq" cmpd="sng">
            <a:solidFill>
              <a:srgbClr val="454034"/>
            </a:solidFill>
            <a:prstDash val="solid"/>
            <a:round/>
            <a:headEnd type="oval" w="med" len="med"/>
            <a:tailEnd type="none" w="sm" len="sm"/>
          </a:ln>
        </p:spPr>
      </p:cxnSp>
      <p:cxnSp>
        <p:nvCxnSpPr>
          <p:cNvPr id="1094" name="Google Shape;1094;p26"/>
          <p:cNvCxnSpPr/>
          <p:nvPr/>
        </p:nvCxnSpPr>
        <p:spPr>
          <a:xfrm flipH="1">
            <a:off x="2813805" y="2484885"/>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5" name="Google Shape;1095;p26"/>
          <p:cNvCxnSpPr/>
          <p:nvPr/>
        </p:nvCxnSpPr>
        <p:spPr>
          <a:xfrm>
            <a:off x="3237748" y="3006449"/>
            <a:ext cx="0" cy="377351"/>
          </a:xfrm>
          <a:prstGeom prst="straightConnector1">
            <a:avLst/>
          </a:prstGeom>
          <a:noFill/>
          <a:ln w="12700" cap="sq" cmpd="sng">
            <a:solidFill>
              <a:srgbClr val="454034"/>
            </a:solidFill>
            <a:prstDash val="solid"/>
            <a:round/>
            <a:headEnd type="none" w="sm" len="sm"/>
            <a:tailEnd type="oval" w="med" len="med"/>
          </a:ln>
        </p:spPr>
      </p:cxnSp>
      <p:sp>
        <p:nvSpPr>
          <p:cNvPr id="1098" name="Google Shape;1098;p26"/>
          <p:cNvSpPr/>
          <p:nvPr/>
        </p:nvSpPr>
        <p:spPr>
          <a:xfrm rot="5400000">
            <a:off x="8764188" y="2821697"/>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endParaRPr sz="1600">
              <a:solidFill>
                <a:schemeClr val="dk1"/>
              </a:solidFill>
              <a:latin typeface="Arial"/>
              <a:ea typeface="Arial"/>
              <a:cs typeface="Arial"/>
              <a:sym typeface="Arial"/>
            </a:endParaRPr>
          </a:p>
        </p:txBody>
      </p:sp>
      <p:cxnSp>
        <p:nvCxnSpPr>
          <p:cNvPr id="1099" name="Google Shape;1099;p26"/>
          <p:cNvCxnSpPr/>
          <p:nvPr/>
        </p:nvCxnSpPr>
        <p:spPr>
          <a:xfrm>
            <a:off x="728358" y="2466949"/>
            <a:ext cx="900" cy="371700"/>
          </a:xfrm>
          <a:prstGeom prst="straightConnector1">
            <a:avLst/>
          </a:prstGeom>
          <a:noFill/>
          <a:ln w="12700" cap="sq" cmpd="sng">
            <a:solidFill>
              <a:srgbClr val="454034"/>
            </a:solidFill>
            <a:prstDash val="solid"/>
            <a:round/>
            <a:headEnd type="oval" w="med" len="med"/>
            <a:tailEnd type="none" w="sm" len="sm"/>
          </a:ln>
        </p:spPr>
      </p:cxnSp>
      <p:sp>
        <p:nvSpPr>
          <p:cNvPr id="1107" name="Google Shape;1107;p26"/>
          <p:cNvSpPr txBox="1"/>
          <p:nvPr/>
        </p:nvSpPr>
        <p:spPr>
          <a:xfrm>
            <a:off x="225301" y="2223722"/>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a:solidFill>
                  <a:schemeClr val="dk1"/>
                </a:solidFill>
                <a:latin typeface="Arial"/>
                <a:ea typeface="Arial"/>
                <a:cs typeface="Arial"/>
                <a:sym typeface="Arial"/>
              </a:rPr>
              <a:t>Kick-Off </a:t>
            </a:r>
            <a:endParaRPr lang="en-US" sz="400" b="1">
              <a:solidFill>
                <a:schemeClr val="dk1"/>
              </a:solidFill>
            </a:endParaRPr>
          </a:p>
        </p:txBody>
      </p:sp>
      <p:sp>
        <p:nvSpPr>
          <p:cNvPr id="1108" name="Google Shape;1108;p26"/>
          <p:cNvSpPr txBox="1"/>
          <p:nvPr/>
        </p:nvSpPr>
        <p:spPr>
          <a:xfrm>
            <a:off x="2291027" y="2216658"/>
            <a:ext cx="1080300" cy="5511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err="1">
                <a:solidFill>
                  <a:schemeClr val="dk1"/>
                </a:solidFill>
              </a:rPr>
              <a:t>Werksessie</a:t>
            </a:r>
            <a:r>
              <a:rPr lang="en-GB" sz="950" b="1">
                <a:solidFill>
                  <a:schemeClr val="dk1"/>
                </a:solidFill>
              </a:rPr>
              <a:t> LB</a:t>
            </a:r>
            <a:endParaRPr lang="en-GB" sz="750" b="1" strike="sngStrike">
              <a:solidFill>
                <a:schemeClr val="dk1"/>
              </a:solidFill>
              <a:latin typeface="Arial"/>
              <a:ea typeface="Arial"/>
              <a:cs typeface="Arial"/>
              <a:sym typeface="Arial"/>
            </a:endParaRPr>
          </a:p>
          <a:p>
            <a:pPr algn="ctr">
              <a:buSzPts val="1050"/>
            </a:pPr>
            <a:endParaRPr sz="750">
              <a:solidFill>
                <a:schemeClr val="dk1"/>
              </a:solidFill>
            </a:endParaRPr>
          </a:p>
        </p:txBody>
      </p:sp>
      <p:sp>
        <p:nvSpPr>
          <p:cNvPr id="1109" name="Google Shape;1109;p26"/>
          <p:cNvSpPr txBox="1"/>
          <p:nvPr/>
        </p:nvSpPr>
        <p:spPr>
          <a:xfrm>
            <a:off x="2742298" y="3455716"/>
            <a:ext cx="984300" cy="5565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1</a:t>
            </a:r>
            <a:endParaRPr sz="800" b="1">
              <a:solidFill>
                <a:schemeClr val="dk1"/>
              </a:solidFill>
            </a:endParaRPr>
          </a:p>
          <a:p>
            <a:pPr algn="ctr">
              <a:buSzPts val="1050"/>
            </a:pPr>
            <a:endParaRPr sz="400" b="1">
              <a:solidFill>
                <a:schemeClr val="dk1"/>
              </a:solidFill>
              <a:latin typeface="Arial"/>
              <a:ea typeface="Arial"/>
              <a:cs typeface="Arial"/>
              <a:sym typeface="Arial"/>
            </a:endParaRPr>
          </a:p>
        </p:txBody>
      </p:sp>
      <p:sp>
        <p:nvSpPr>
          <p:cNvPr id="1110" name="Google Shape;1110;p26"/>
          <p:cNvSpPr txBox="1"/>
          <p:nvPr/>
        </p:nvSpPr>
        <p:spPr>
          <a:xfrm>
            <a:off x="6151636" y="2222543"/>
            <a:ext cx="653432" cy="241815"/>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dirty="0">
                <a:solidFill>
                  <a:schemeClr val="dk1"/>
                </a:solidFill>
                <a:latin typeface="Arial"/>
                <a:ea typeface="Arial"/>
                <a:cs typeface="Arial"/>
                <a:sym typeface="Arial"/>
              </a:rPr>
              <a:t>Start</a:t>
            </a:r>
            <a:endParaRPr lang="en-GB" sz="800" dirty="0">
              <a:solidFill>
                <a:schemeClr val="dk1"/>
              </a:solidFill>
              <a:latin typeface="Arial"/>
              <a:ea typeface="Arial"/>
              <a:cs typeface="Arial"/>
            </a:endParaRPr>
          </a:p>
        </p:txBody>
      </p:sp>
      <p:sp>
        <p:nvSpPr>
          <p:cNvPr id="1111" name="Google Shape;1111;p26"/>
          <p:cNvSpPr txBox="1"/>
          <p:nvPr/>
        </p:nvSpPr>
        <p:spPr>
          <a:xfrm>
            <a:off x="7470357" y="3462326"/>
            <a:ext cx="755599" cy="630686"/>
          </a:xfrm>
          <a:prstGeom prst="rect">
            <a:avLst/>
          </a:prstGeom>
          <a:solidFill>
            <a:schemeClr val="bg1"/>
          </a:solid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950" b="1" dirty="0">
                <a:solidFill>
                  <a:schemeClr val="dk1"/>
                </a:solidFill>
              </a:rPr>
              <a:t>Finale webinar</a:t>
            </a:r>
            <a:endParaRPr lang="en-US" dirty="0">
              <a:solidFill>
                <a:schemeClr val="dk1"/>
              </a:solidFill>
            </a:endParaRPr>
          </a:p>
          <a:p>
            <a:pPr algn="ctr"/>
            <a:r>
              <a:rPr lang="en-GB" sz="950" dirty="0">
                <a:solidFill>
                  <a:schemeClr val="dk1"/>
                </a:solidFill>
                <a:cs typeface="Arial"/>
              </a:rPr>
              <a:t>10/03/25</a:t>
            </a:r>
          </a:p>
        </p:txBody>
      </p:sp>
      <p:sp>
        <p:nvSpPr>
          <p:cNvPr id="1113" name="Google Shape;1113;p26"/>
          <p:cNvSpPr txBox="1"/>
          <p:nvPr/>
        </p:nvSpPr>
        <p:spPr>
          <a:xfrm>
            <a:off x="6569983" y="2462827"/>
            <a:ext cx="1267469" cy="462016"/>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700" dirty="0" err="1">
                <a:solidFill>
                  <a:schemeClr val="dk1"/>
                </a:solidFill>
                <a:latin typeface="Arial"/>
                <a:cs typeface="Arial"/>
              </a:rPr>
              <a:t>Publieke</a:t>
            </a:r>
            <a:r>
              <a:rPr lang="en-GB" sz="700" dirty="0">
                <a:solidFill>
                  <a:schemeClr val="dk1"/>
                </a:solidFill>
                <a:latin typeface="Arial"/>
                <a:cs typeface="Arial"/>
              </a:rPr>
              <a:t> review </a:t>
            </a:r>
            <a:r>
              <a:rPr lang="en-GB" sz="700" dirty="0" err="1">
                <a:solidFill>
                  <a:schemeClr val="dk1"/>
                </a:solidFill>
                <a:latin typeface="Arial"/>
                <a:cs typeface="Arial"/>
              </a:rPr>
              <a:t>periode</a:t>
            </a:r>
          </a:p>
          <a:p>
            <a:pPr algn="ctr"/>
            <a:r>
              <a:rPr lang="en-GB" sz="700">
                <a:solidFill>
                  <a:schemeClr val="dk1"/>
                </a:solidFill>
                <a:latin typeface="Arial"/>
                <a:cs typeface="Arial"/>
              </a:rPr>
              <a:t>Oktober 2024– </a:t>
            </a:r>
            <a:r>
              <a:rPr lang="en-GB" sz="700" err="1">
                <a:solidFill>
                  <a:schemeClr val="dk1"/>
                </a:solidFill>
                <a:latin typeface="Arial"/>
                <a:cs typeface="Arial"/>
              </a:rPr>
              <a:t>februari</a:t>
            </a:r>
            <a:r>
              <a:rPr lang="en-GB" sz="700" dirty="0">
                <a:solidFill>
                  <a:schemeClr val="dk1"/>
                </a:solidFill>
                <a:latin typeface="Arial"/>
                <a:cs typeface="Arial"/>
              </a:rPr>
              <a:t> 2025</a:t>
            </a:r>
            <a:endParaRPr lang="en-US">
              <a:solidFill>
                <a:schemeClr val="dk1"/>
              </a:solidFill>
              <a:cs typeface="Arial"/>
            </a:endParaRPr>
          </a:p>
          <a:p>
            <a:pPr algn="ctr">
              <a:buClr>
                <a:srgbClr val="000000"/>
              </a:buClr>
              <a:buSzPts val="1100"/>
            </a:pPr>
            <a:endParaRPr sz="800">
              <a:solidFill>
                <a:schemeClr val="dk1"/>
              </a:solidFill>
              <a:latin typeface="Arial"/>
              <a:ea typeface="Arial"/>
              <a:cs typeface="Arial"/>
              <a:sym typeface="Arial"/>
            </a:endParaRPr>
          </a:p>
        </p:txBody>
      </p:sp>
      <p:sp>
        <p:nvSpPr>
          <p:cNvPr id="1114" name="Google Shape;1114;p26"/>
          <p:cNvSpPr/>
          <p:nvPr/>
        </p:nvSpPr>
        <p:spPr>
          <a:xfrm>
            <a:off x="355812" y="2692624"/>
            <a:ext cx="8539176" cy="396146"/>
          </a:xfrm>
          <a:prstGeom prst="rect">
            <a:avLst/>
          </a:prstGeom>
          <a:solidFill>
            <a:srgbClr val="888484"/>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500" b="1">
                <a:solidFill>
                  <a:schemeClr val="lt1"/>
                </a:solidFill>
                <a:latin typeface="Arial"/>
                <a:ea typeface="Arial"/>
                <a:cs typeface="Arial"/>
                <a:sym typeface="Arial"/>
              </a:rPr>
              <a:t>2024</a:t>
            </a:r>
            <a:endParaRPr sz="1500" b="1">
              <a:solidFill>
                <a:schemeClr val="lt1"/>
              </a:solidFill>
              <a:latin typeface="Arial"/>
              <a:ea typeface="Arial"/>
              <a:cs typeface="Arial"/>
              <a:sym typeface="Arial"/>
            </a:endParaRPr>
          </a:p>
        </p:txBody>
      </p:sp>
      <p:sp>
        <p:nvSpPr>
          <p:cNvPr id="1119" name="Google Shape;1119;p26"/>
          <p:cNvSpPr txBox="1"/>
          <p:nvPr/>
        </p:nvSpPr>
        <p:spPr>
          <a:xfrm>
            <a:off x="5664909" y="3480849"/>
            <a:ext cx="984300" cy="30896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3</a:t>
            </a:r>
            <a:endParaRPr lang="en-GB" sz="800" b="1">
              <a:solidFill>
                <a:schemeClr val="dk1"/>
              </a:solidFill>
            </a:endParaRPr>
          </a:p>
        </p:txBody>
      </p:sp>
      <p:pic>
        <p:nvPicPr>
          <p:cNvPr id="1120" name="Google Shape;1120;p26" descr="Daily calendar outline"/>
          <p:cNvPicPr preferRelativeResize="0"/>
          <p:nvPr/>
        </p:nvPicPr>
        <p:blipFill rotWithShape="1">
          <a:blip r:embed="rId3">
            <a:alphaModFix/>
          </a:blip>
          <a:srcRect/>
          <a:stretch/>
        </p:blipFill>
        <p:spPr>
          <a:xfrm>
            <a:off x="8490192" y="103858"/>
            <a:ext cx="620072" cy="620072"/>
          </a:xfrm>
          <a:prstGeom prst="rect">
            <a:avLst/>
          </a:prstGeom>
          <a:noFill/>
          <a:ln>
            <a:noFill/>
          </a:ln>
        </p:spPr>
      </p:pic>
      <p:cxnSp>
        <p:nvCxnSpPr>
          <p:cNvPr id="1122" name="Google Shape;1122;p26"/>
          <p:cNvCxnSpPr/>
          <p:nvPr/>
        </p:nvCxnSpPr>
        <p:spPr>
          <a:xfrm flipH="1">
            <a:off x="6145642" y="3041441"/>
            <a:ext cx="3300" cy="343200"/>
          </a:xfrm>
          <a:prstGeom prst="straightConnector1">
            <a:avLst/>
          </a:prstGeom>
          <a:noFill/>
          <a:ln w="12700" cap="sq" cmpd="sng">
            <a:solidFill>
              <a:srgbClr val="454034"/>
            </a:solidFill>
            <a:prstDash val="solid"/>
            <a:round/>
            <a:headEnd type="none" w="sm" len="sm"/>
            <a:tailEnd type="oval" w="med" len="med"/>
          </a:ln>
        </p:spPr>
      </p:cxnSp>
      <p:sp>
        <p:nvSpPr>
          <p:cNvPr id="9" name="Google Shape;845;g1490696dcd7_1_528">
            <a:extLst>
              <a:ext uri="{FF2B5EF4-FFF2-40B4-BE49-F238E27FC236}">
                <a16:creationId xmlns:a16="http://schemas.microsoft.com/office/drawing/2014/main" id="{FF43A114-DF1B-124D-621C-8B9BAC3CE0EE}"/>
              </a:ext>
            </a:extLst>
          </p:cNvPr>
          <p:cNvSpPr txBox="1"/>
          <p:nvPr/>
        </p:nvSpPr>
        <p:spPr>
          <a:xfrm>
            <a:off x="942487" y="1457120"/>
            <a:ext cx="2948696" cy="43080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a:solidFill>
                  <a:srgbClr val="000000"/>
                </a:solidFill>
                <a:latin typeface="Arial"/>
                <a:ea typeface="Arial"/>
                <a:cs typeface="Arial"/>
                <a:sym typeface="Arial"/>
              </a:rPr>
              <a:t>Use cases </a:t>
            </a:r>
            <a:r>
              <a:rPr lang="en-GB" sz="1600" err="1">
                <a:solidFill>
                  <a:srgbClr val="000000"/>
                </a:solidFill>
                <a:latin typeface="Arial"/>
                <a:ea typeface="Arial"/>
                <a:cs typeface="Arial"/>
                <a:sym typeface="Arial"/>
              </a:rPr>
              <a:t>ontwikkelen</a:t>
            </a:r>
            <a:endParaRPr sz="1600">
              <a:solidFill>
                <a:srgbClr val="000000"/>
              </a:solidFill>
              <a:latin typeface="Arial"/>
              <a:ea typeface="Arial"/>
              <a:cs typeface="Arial"/>
              <a:sym typeface="Arial"/>
            </a:endParaRPr>
          </a:p>
        </p:txBody>
      </p:sp>
      <p:sp>
        <p:nvSpPr>
          <p:cNvPr id="11" name="Google Shape;849;g1490696dcd7_1_528">
            <a:extLst>
              <a:ext uri="{FF2B5EF4-FFF2-40B4-BE49-F238E27FC236}">
                <a16:creationId xmlns:a16="http://schemas.microsoft.com/office/drawing/2014/main" id="{5DDA0864-084F-F6AE-9442-0DCD3176A939}"/>
              </a:ext>
            </a:extLst>
          </p:cNvPr>
          <p:cNvSpPr txBox="1"/>
          <p:nvPr/>
        </p:nvSpPr>
        <p:spPr>
          <a:xfrm>
            <a:off x="5373235" y="1457120"/>
            <a:ext cx="3686476" cy="430857"/>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err="1">
                <a:solidFill>
                  <a:srgbClr val="000000"/>
                </a:solidFill>
                <a:latin typeface="Arial"/>
                <a:ea typeface="Arial"/>
                <a:cs typeface="Arial"/>
                <a:sym typeface="Arial"/>
              </a:rPr>
              <a:t>Semantische</a:t>
            </a:r>
            <a:r>
              <a:rPr lang="en-GB" sz="1600">
                <a:solidFill>
                  <a:srgbClr val="000000"/>
                </a:solidFill>
                <a:latin typeface="Arial"/>
                <a:ea typeface="Arial"/>
                <a:cs typeface="Arial"/>
                <a:sym typeface="Arial"/>
              </a:rPr>
              <a:t> </a:t>
            </a:r>
            <a:r>
              <a:rPr lang="en-GB" sz="1600" err="1">
                <a:solidFill>
                  <a:srgbClr val="000000"/>
                </a:solidFill>
                <a:latin typeface="Arial"/>
                <a:ea typeface="Arial"/>
                <a:cs typeface="Arial"/>
                <a:sym typeface="Arial"/>
              </a:rPr>
              <a:t>Standaard</a:t>
            </a:r>
            <a:endParaRPr sz="1600">
              <a:solidFill>
                <a:srgbClr val="000000"/>
              </a:solidFill>
              <a:latin typeface="Arial"/>
              <a:ea typeface="Arial"/>
              <a:cs typeface="Arial"/>
              <a:sym typeface="Arial"/>
            </a:endParaRPr>
          </a:p>
        </p:txBody>
      </p:sp>
      <p:sp>
        <p:nvSpPr>
          <p:cNvPr id="14" name="Google Shape;1108;p26">
            <a:extLst>
              <a:ext uri="{FF2B5EF4-FFF2-40B4-BE49-F238E27FC236}">
                <a16:creationId xmlns:a16="http://schemas.microsoft.com/office/drawing/2014/main" id="{F317655E-A408-15A8-7315-5465976867F8}"/>
              </a:ext>
            </a:extLst>
          </p:cNvPr>
          <p:cNvSpPr txBox="1"/>
          <p:nvPr/>
        </p:nvSpPr>
        <p:spPr>
          <a:xfrm>
            <a:off x="1263871" y="2079756"/>
            <a:ext cx="1080300" cy="5511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a:solidFill>
                  <a:schemeClr val="dk1"/>
                </a:solidFill>
              </a:rPr>
              <a:t>Business </a:t>
            </a:r>
            <a:r>
              <a:rPr lang="en-GB" sz="950" b="1" err="1">
                <a:solidFill>
                  <a:schemeClr val="dk1"/>
                </a:solidFill>
              </a:rPr>
              <a:t>Werkgroep</a:t>
            </a:r>
            <a:endParaRPr lang="en-GB" sz="750" b="1" strike="sngStrike">
              <a:solidFill>
                <a:schemeClr val="dk1"/>
              </a:solidFill>
              <a:latin typeface="Arial"/>
              <a:ea typeface="Arial"/>
              <a:cs typeface="Arial"/>
              <a:sym typeface="Arial"/>
            </a:endParaRPr>
          </a:p>
          <a:p>
            <a:pPr algn="ctr">
              <a:buSzPts val="1050"/>
            </a:pPr>
            <a:endParaRPr sz="750">
              <a:solidFill>
                <a:schemeClr val="dk1"/>
              </a:solidFill>
            </a:endParaRPr>
          </a:p>
        </p:txBody>
      </p:sp>
      <p:sp>
        <p:nvSpPr>
          <p:cNvPr id="15" name="Google Shape;1119;p26">
            <a:extLst>
              <a:ext uri="{FF2B5EF4-FFF2-40B4-BE49-F238E27FC236}">
                <a16:creationId xmlns:a16="http://schemas.microsoft.com/office/drawing/2014/main" id="{D46BCA39-BE84-A67B-A7BB-BA283BCB4F02}"/>
              </a:ext>
            </a:extLst>
          </p:cNvPr>
          <p:cNvSpPr txBox="1"/>
          <p:nvPr/>
        </p:nvSpPr>
        <p:spPr>
          <a:xfrm>
            <a:off x="4248750" y="3459854"/>
            <a:ext cx="984300" cy="30896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2</a:t>
            </a:r>
            <a:endParaRPr lang="en-GB" sz="800" b="1">
              <a:solidFill>
                <a:schemeClr val="dk1"/>
              </a:solidFill>
            </a:endParaRPr>
          </a:p>
        </p:txBody>
      </p:sp>
      <p:cxnSp>
        <p:nvCxnSpPr>
          <p:cNvPr id="16" name="Google Shape;1122;p26">
            <a:extLst>
              <a:ext uri="{FF2B5EF4-FFF2-40B4-BE49-F238E27FC236}">
                <a16:creationId xmlns:a16="http://schemas.microsoft.com/office/drawing/2014/main" id="{E9FBFFAB-B4E5-A30C-E365-46692D6B81B1}"/>
              </a:ext>
            </a:extLst>
          </p:cNvPr>
          <p:cNvCxnSpPr/>
          <p:nvPr/>
        </p:nvCxnSpPr>
        <p:spPr>
          <a:xfrm flipH="1">
            <a:off x="4728967" y="3045293"/>
            <a:ext cx="3300" cy="343200"/>
          </a:xfrm>
          <a:prstGeom prst="straightConnector1">
            <a:avLst/>
          </a:prstGeom>
          <a:noFill/>
          <a:ln w="12700" cap="sq" cmpd="sng">
            <a:solidFill>
              <a:srgbClr val="454034"/>
            </a:solidFill>
            <a:prstDash val="solid"/>
            <a:round/>
            <a:headEnd type="none" w="sm" len="sm"/>
            <a:tailEnd type="oval" w="med" len="med"/>
          </a:ln>
        </p:spPr>
      </p:cxnSp>
      <p:sp>
        <p:nvSpPr>
          <p:cNvPr id="17" name="Rectangle 16">
            <a:extLst>
              <a:ext uri="{FF2B5EF4-FFF2-40B4-BE49-F238E27FC236}">
                <a16:creationId xmlns:a16="http://schemas.microsoft.com/office/drawing/2014/main" id="{F3014DBA-D379-5206-22CD-E13EC3D33793}"/>
              </a:ext>
            </a:extLst>
          </p:cNvPr>
          <p:cNvSpPr/>
          <p:nvPr/>
        </p:nvSpPr>
        <p:spPr>
          <a:xfrm>
            <a:off x="1382832" y="1862387"/>
            <a:ext cx="1946055" cy="976261"/>
          </a:xfrm>
          <a:prstGeom prst="rect">
            <a:avLst/>
          </a:prstGeom>
          <a:noFill/>
          <a:ln w="28575" cap="flat" cmpd="sng" algn="ctr">
            <a:solidFill>
              <a:schemeClr val="tx1">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
        <p:nvSpPr>
          <p:cNvPr id="18" name="Rectangle 17">
            <a:extLst>
              <a:ext uri="{FF2B5EF4-FFF2-40B4-BE49-F238E27FC236}">
                <a16:creationId xmlns:a16="http://schemas.microsoft.com/office/drawing/2014/main" id="{2C8FB6C6-1727-F852-4E97-713F6BF6F92F}"/>
              </a:ext>
            </a:extLst>
          </p:cNvPr>
          <p:cNvSpPr/>
          <p:nvPr/>
        </p:nvSpPr>
        <p:spPr>
          <a:xfrm>
            <a:off x="2797614" y="3006448"/>
            <a:ext cx="3770598" cy="952362"/>
          </a:xfrm>
          <a:prstGeom prst="rect">
            <a:avLst/>
          </a:prstGeom>
          <a:noFill/>
          <a:ln w="28575" cap="flat" cmpd="sng" algn="ctr">
            <a:solidFill>
              <a:schemeClr val="tx1">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
        <p:nvSpPr>
          <p:cNvPr id="19" name="Google Shape;845;g1490696dcd7_1_528">
            <a:extLst>
              <a:ext uri="{FF2B5EF4-FFF2-40B4-BE49-F238E27FC236}">
                <a16:creationId xmlns:a16="http://schemas.microsoft.com/office/drawing/2014/main" id="{BD205A71-8888-649A-B882-F8A936D4E8D5}"/>
              </a:ext>
            </a:extLst>
          </p:cNvPr>
          <p:cNvSpPr txBox="1"/>
          <p:nvPr/>
        </p:nvSpPr>
        <p:spPr>
          <a:xfrm>
            <a:off x="3328887" y="4159202"/>
            <a:ext cx="2948696" cy="43080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a:solidFill>
                  <a:srgbClr val="000000"/>
                </a:solidFill>
                <a:latin typeface="Arial"/>
                <a:ea typeface="Arial"/>
                <a:cs typeface="Arial"/>
                <a:sym typeface="Arial"/>
              </a:rPr>
              <a:t>Data model </a:t>
            </a:r>
            <a:r>
              <a:rPr lang="en-GB" sz="1600" err="1">
                <a:solidFill>
                  <a:srgbClr val="000000"/>
                </a:solidFill>
                <a:latin typeface="Arial"/>
                <a:ea typeface="Arial"/>
                <a:cs typeface="Arial"/>
                <a:sym typeface="Arial"/>
              </a:rPr>
              <a:t>ontwikkelen</a:t>
            </a:r>
            <a:endParaRPr sz="1600">
              <a:solidFill>
                <a:srgbClr val="000000"/>
              </a:solidFill>
              <a:latin typeface="Arial"/>
              <a:ea typeface="Arial"/>
              <a:cs typeface="Arial"/>
              <a:sym typeface="Arial"/>
            </a:endParaRPr>
          </a:p>
        </p:txBody>
      </p:sp>
      <p:cxnSp>
        <p:nvCxnSpPr>
          <p:cNvPr id="21" name="Straight Arrow Connector 20">
            <a:extLst>
              <a:ext uri="{FF2B5EF4-FFF2-40B4-BE49-F238E27FC236}">
                <a16:creationId xmlns:a16="http://schemas.microsoft.com/office/drawing/2014/main" id="{86495CF1-3733-A0F1-FB17-8BA330298A4C}"/>
              </a:ext>
            </a:extLst>
          </p:cNvPr>
          <p:cNvCxnSpPr/>
          <p:nvPr/>
        </p:nvCxnSpPr>
        <p:spPr>
          <a:xfrm>
            <a:off x="2797614" y="4510007"/>
            <a:ext cx="3770598" cy="0"/>
          </a:xfrm>
          <a:prstGeom prst="straightConnector1">
            <a:avLst/>
          </a:prstGeom>
          <a:ln>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3" name="Google Shape;1109;p26">
            <a:extLst>
              <a:ext uri="{FF2B5EF4-FFF2-40B4-BE49-F238E27FC236}">
                <a16:creationId xmlns:a16="http://schemas.microsoft.com/office/drawing/2014/main" id="{4C8B0EB4-5DED-FB9E-66A8-935E05987F4A}"/>
              </a:ext>
            </a:extLst>
          </p:cNvPr>
          <p:cNvSpPr txBox="1"/>
          <p:nvPr/>
        </p:nvSpPr>
        <p:spPr>
          <a:xfrm>
            <a:off x="2416835" y="4591406"/>
            <a:ext cx="984300" cy="177844"/>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Eenvoudig</a:t>
            </a:r>
            <a:endParaRPr sz="800" b="1">
              <a:solidFill>
                <a:schemeClr val="dk1"/>
              </a:solidFill>
            </a:endParaRPr>
          </a:p>
          <a:p>
            <a:pPr algn="ctr">
              <a:buSzPts val="1050"/>
            </a:pPr>
            <a:endParaRPr sz="400" b="1">
              <a:solidFill>
                <a:schemeClr val="dk1"/>
              </a:solidFill>
              <a:latin typeface="Arial"/>
              <a:ea typeface="Arial"/>
              <a:cs typeface="Arial"/>
              <a:sym typeface="Arial"/>
            </a:endParaRPr>
          </a:p>
        </p:txBody>
      </p:sp>
      <p:sp>
        <p:nvSpPr>
          <p:cNvPr id="24" name="Google Shape;1109;p26">
            <a:extLst>
              <a:ext uri="{FF2B5EF4-FFF2-40B4-BE49-F238E27FC236}">
                <a16:creationId xmlns:a16="http://schemas.microsoft.com/office/drawing/2014/main" id="{217A6ADB-2426-C03F-337A-B5E0C948662B}"/>
              </a:ext>
            </a:extLst>
          </p:cNvPr>
          <p:cNvSpPr txBox="1"/>
          <p:nvPr/>
        </p:nvSpPr>
        <p:spPr>
          <a:xfrm>
            <a:off x="5994297" y="4591406"/>
            <a:ext cx="984300" cy="177844"/>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a:solidFill>
                  <a:schemeClr val="dk1"/>
                </a:solidFill>
              </a:rPr>
              <a:t>Complex</a:t>
            </a:r>
            <a:endParaRPr sz="800" b="1">
              <a:solidFill>
                <a:schemeClr val="dk1"/>
              </a:solidFill>
            </a:endParaRPr>
          </a:p>
          <a:p>
            <a:pPr algn="ctr">
              <a:buSzPts val="1050"/>
            </a:pPr>
            <a:endParaRPr sz="400" b="1">
              <a:solidFill>
                <a:schemeClr val="dk1"/>
              </a:solidFill>
              <a:latin typeface="Arial"/>
              <a:ea typeface="Arial"/>
              <a:cs typeface="Arial"/>
              <a:sym typeface="Arial"/>
            </a:endParaRPr>
          </a:p>
        </p:txBody>
      </p:sp>
      <p:sp>
        <p:nvSpPr>
          <p:cNvPr id="25" name="Rectangle 24">
            <a:extLst>
              <a:ext uri="{FF2B5EF4-FFF2-40B4-BE49-F238E27FC236}">
                <a16:creationId xmlns:a16="http://schemas.microsoft.com/office/drawing/2014/main" id="{34BAE1FD-E865-71D7-42CA-00D87F67A60C}"/>
              </a:ext>
            </a:extLst>
          </p:cNvPr>
          <p:cNvSpPr/>
          <p:nvPr/>
        </p:nvSpPr>
        <p:spPr>
          <a:xfrm>
            <a:off x="6243246" y="1862388"/>
            <a:ext cx="1946055" cy="936259"/>
          </a:xfrm>
          <a:prstGeom prst="rect">
            <a:avLst/>
          </a:prstGeom>
          <a:noFill/>
          <a:ln w="28575" cap="flat" cmpd="sng" algn="ctr">
            <a:solidFill>
              <a:schemeClr val="tx1">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
        <p:nvSpPr>
          <p:cNvPr id="3" name="Google Shape;741;g21736e2d9d9_0_0">
            <a:extLst>
              <a:ext uri="{FF2B5EF4-FFF2-40B4-BE49-F238E27FC236}">
                <a16:creationId xmlns:a16="http://schemas.microsoft.com/office/drawing/2014/main" id="{BF277920-9B8A-BBB1-EB6B-3D99D0BDEE2F}"/>
              </a:ext>
            </a:extLst>
          </p:cNvPr>
          <p:cNvSpPr txBox="1"/>
          <p:nvPr/>
        </p:nvSpPr>
        <p:spPr>
          <a:xfrm>
            <a:off x="500224" y="273845"/>
            <a:ext cx="7886700" cy="738300"/>
          </a:xfrm>
          <a:prstGeom prst="rect">
            <a:avLst/>
          </a:prstGeom>
          <a:noFill/>
          <a:ln>
            <a:noFill/>
          </a:ln>
        </p:spPr>
        <p:txBody>
          <a:bodyPr spcFirstLastPara="1" wrap="square" lIns="68550" tIns="34275" rIns="68550" bIns="34275" anchor="t" anchorCtr="0">
            <a:noAutofit/>
          </a:bodyPr>
          <a:lstStyle/>
          <a:p>
            <a:pPr>
              <a:buSzPts val="3200"/>
            </a:pPr>
            <a:r>
              <a:rPr lang="en-GB" sz="2400" b="1" err="1">
                <a:latin typeface="Proxima Nova"/>
              </a:rPr>
              <a:t>Tijdslijn</a:t>
            </a:r>
            <a:r>
              <a:rPr lang="en-GB" sz="2400" b="1">
                <a:latin typeface="Proxima Nova"/>
              </a:rPr>
              <a:t> OSLO</a:t>
            </a:r>
          </a:p>
        </p:txBody>
      </p:sp>
      <p:cxnSp>
        <p:nvCxnSpPr>
          <p:cNvPr id="5" name="Google Shape;628;g2fb1d5e1f94_0_3">
            <a:extLst>
              <a:ext uri="{FF2B5EF4-FFF2-40B4-BE49-F238E27FC236}">
                <a16:creationId xmlns:a16="http://schemas.microsoft.com/office/drawing/2014/main" id="{B761A40A-7EAA-B695-5E56-854D6679636D}"/>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pic>
        <p:nvPicPr>
          <p:cNvPr id="10" name="Graphic 9" descr="Badge 1 with solid fill">
            <a:extLst>
              <a:ext uri="{FF2B5EF4-FFF2-40B4-BE49-F238E27FC236}">
                <a16:creationId xmlns:a16="http://schemas.microsoft.com/office/drawing/2014/main" id="{18C68593-5C24-CE02-FCF8-B2491414B7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2635" y="1130701"/>
            <a:ext cx="422476" cy="429710"/>
          </a:xfrm>
          <a:prstGeom prst="rect">
            <a:avLst/>
          </a:prstGeom>
        </p:spPr>
      </p:pic>
      <p:pic>
        <p:nvPicPr>
          <p:cNvPr id="12" name="Graphic 11" descr="Badge with solid fill">
            <a:extLst>
              <a:ext uri="{FF2B5EF4-FFF2-40B4-BE49-F238E27FC236}">
                <a16:creationId xmlns:a16="http://schemas.microsoft.com/office/drawing/2014/main" id="{394F11B7-55AF-D568-3BE7-B43A07DD83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2256" y="4552468"/>
            <a:ext cx="422476" cy="422476"/>
          </a:xfrm>
          <a:prstGeom prst="rect">
            <a:avLst/>
          </a:prstGeom>
        </p:spPr>
      </p:pic>
      <p:pic>
        <p:nvPicPr>
          <p:cNvPr id="20" name="Graphic 19" descr="Badge 3 with solid fill">
            <a:extLst>
              <a:ext uri="{FF2B5EF4-FFF2-40B4-BE49-F238E27FC236}">
                <a16:creationId xmlns:a16="http://schemas.microsoft.com/office/drawing/2014/main" id="{49D1501D-48C3-2B7E-667B-59931D3C18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8685" y="1130700"/>
            <a:ext cx="422478" cy="429711"/>
          </a:xfrm>
          <a:prstGeom prst="rect">
            <a:avLst/>
          </a:prstGeom>
        </p:spPr>
      </p:pic>
      <p:sp>
        <p:nvSpPr>
          <p:cNvPr id="26" name="Google Shape;1111;p26">
            <a:extLst>
              <a:ext uri="{FF2B5EF4-FFF2-40B4-BE49-F238E27FC236}">
                <a16:creationId xmlns:a16="http://schemas.microsoft.com/office/drawing/2014/main" id="{6736436D-4273-A90E-D950-C99CF37B65A5}"/>
              </a:ext>
            </a:extLst>
          </p:cNvPr>
          <p:cNvSpPr txBox="1"/>
          <p:nvPr/>
        </p:nvSpPr>
        <p:spPr>
          <a:xfrm>
            <a:off x="8189588" y="3462325"/>
            <a:ext cx="955363" cy="442979"/>
          </a:xfrm>
          <a:prstGeom prst="rect">
            <a:avLst/>
          </a:prstGeom>
          <a:solidFill>
            <a:schemeClr val="bg1"/>
          </a:solid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950" b="1" dirty="0" err="1">
                <a:solidFill>
                  <a:schemeClr val="dk1"/>
                </a:solidFill>
              </a:rPr>
              <a:t>Aanvraag</a:t>
            </a:r>
            <a:r>
              <a:rPr lang="en-GB" sz="950" b="1" dirty="0">
                <a:solidFill>
                  <a:schemeClr val="dk1"/>
                </a:solidFill>
              </a:rPr>
              <a:t> </a:t>
            </a:r>
            <a:r>
              <a:rPr lang="en-GB" sz="950" b="1" dirty="0" err="1">
                <a:solidFill>
                  <a:schemeClr val="dk1"/>
                </a:solidFill>
              </a:rPr>
              <a:t>Erkenning</a:t>
            </a:r>
            <a:endParaRPr lang="en-GB" sz="950" b="1">
              <a:solidFill>
                <a:schemeClr val="dk1"/>
              </a:solidFill>
            </a:endParaRPr>
          </a:p>
          <a:p>
            <a:pPr algn="ctr"/>
            <a:r>
              <a:rPr lang="en-GB" sz="950" kern="1200" dirty="0">
                <a:latin typeface="+mn-lt"/>
                <a:ea typeface="+mn-ea"/>
                <a:cs typeface="+mn-cs"/>
              </a:rPr>
              <a:t>Op de WG </a:t>
            </a:r>
            <a:r>
              <a:rPr lang="en-GB" sz="950" kern="1200" dirty="0" err="1">
                <a:latin typeface="+mn-lt"/>
                <a:ea typeface="+mn-ea"/>
                <a:cs typeface="+mn-cs"/>
              </a:rPr>
              <a:t>Datastandaarden</a:t>
            </a:r>
            <a:endParaRPr lang="en-GB" sz="950" kern="1200" dirty="0">
              <a:latin typeface="+mn-lt"/>
              <a:ea typeface="+mn-ea"/>
              <a:cs typeface="+mn-cs"/>
            </a:endParaRPr>
          </a:p>
          <a:p>
            <a:pPr algn="ctr"/>
            <a:r>
              <a:rPr lang="en-GB" sz="950" kern="1200" dirty="0">
                <a:latin typeface="+mn-lt"/>
                <a:ea typeface="+mn-ea"/>
                <a:cs typeface="+mn-cs"/>
              </a:rPr>
              <a:t>27/03</a:t>
            </a:r>
            <a:endParaRPr lang="en-GB" sz="950" kern="1200" dirty="0">
              <a:latin typeface="+mn-lt"/>
              <a:ea typeface="+mn-ea"/>
            </a:endParaRPr>
          </a:p>
          <a:p>
            <a:pPr algn="ctr"/>
            <a:endParaRPr lang="en-GB" sz="950" b="1" dirty="0">
              <a:solidFill>
                <a:schemeClr val="dk1"/>
              </a:solidFill>
              <a:cs typeface="Arial"/>
            </a:endParaRPr>
          </a:p>
          <a:p>
            <a:pPr algn="ctr"/>
            <a:endParaRPr lang="en-GB" sz="950" b="1" dirty="0">
              <a:solidFill>
                <a:schemeClr val="dk1"/>
              </a:solidFill>
              <a:cs typeface="Arial"/>
            </a:endParaRPr>
          </a:p>
          <a:p>
            <a:pPr algn="ctr"/>
            <a:endParaRPr lang="en-GB" sz="950" b="1" dirty="0">
              <a:solidFill>
                <a:schemeClr val="dk1"/>
              </a:solidFill>
              <a:cs typeface="Arial"/>
            </a:endParaRPr>
          </a:p>
          <a:p>
            <a:pPr algn="ctr"/>
            <a:endParaRPr lang="en-GB" sz="950" b="1" dirty="0">
              <a:solidFill>
                <a:schemeClr val="dk1"/>
              </a:solidFill>
              <a:cs typeface="Arial"/>
            </a:endParaRPr>
          </a:p>
          <a:p>
            <a:pPr algn="ctr"/>
            <a:endParaRPr lang="en-GB" sz="950" dirty="0">
              <a:solidFill>
                <a:schemeClr val="dk1"/>
              </a:solidFill>
              <a:cs typeface="Arial"/>
            </a:endParaRPr>
          </a:p>
        </p:txBody>
      </p:sp>
      <p:sp>
        <p:nvSpPr>
          <p:cNvPr id="4" name="Google Shape;1110;p26">
            <a:extLst>
              <a:ext uri="{FF2B5EF4-FFF2-40B4-BE49-F238E27FC236}">
                <a16:creationId xmlns:a16="http://schemas.microsoft.com/office/drawing/2014/main" id="{4B86BAF4-E269-8FB6-5456-758865E864B3}"/>
              </a:ext>
            </a:extLst>
          </p:cNvPr>
          <p:cNvSpPr txBox="1"/>
          <p:nvPr/>
        </p:nvSpPr>
        <p:spPr>
          <a:xfrm>
            <a:off x="7515215" y="2212516"/>
            <a:ext cx="653432" cy="241815"/>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dirty="0" err="1">
                <a:solidFill>
                  <a:schemeClr val="dk1"/>
                </a:solidFill>
                <a:latin typeface="Arial"/>
                <a:ea typeface="Arial"/>
                <a:cs typeface="Arial"/>
              </a:rPr>
              <a:t>Einde</a:t>
            </a:r>
          </a:p>
        </p:txBody>
      </p:sp>
    </p:spTree>
    <p:extLst>
      <p:ext uri="{BB962C8B-B14F-4D97-AF65-F5344CB8AC3E}">
        <p14:creationId xmlns:p14="http://schemas.microsoft.com/office/powerpoint/2010/main" val="150565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9">
          <a:extLst>
            <a:ext uri="{FF2B5EF4-FFF2-40B4-BE49-F238E27FC236}">
              <a16:creationId xmlns:a16="http://schemas.microsoft.com/office/drawing/2014/main" id="{33C30509-61B2-6959-EE36-74F3EE8FA7AF}"/>
            </a:ext>
          </a:extLst>
        </p:cNvPr>
        <p:cNvGrpSpPr/>
        <p:nvPr/>
      </p:nvGrpSpPr>
      <p:grpSpPr>
        <a:xfrm>
          <a:off x="0" y="0"/>
          <a:ext cx="0" cy="0"/>
          <a:chOff x="0" y="0"/>
          <a:chExt cx="0" cy="0"/>
        </a:xfrm>
      </p:grpSpPr>
      <p:sp>
        <p:nvSpPr>
          <p:cNvPr id="3" name="Google Shape;741;g21736e2d9d9_0_0">
            <a:extLst>
              <a:ext uri="{FF2B5EF4-FFF2-40B4-BE49-F238E27FC236}">
                <a16:creationId xmlns:a16="http://schemas.microsoft.com/office/drawing/2014/main" id="{87830C1A-DFEC-5FF6-66B7-1AB7BA2ADC55}"/>
              </a:ext>
            </a:extLst>
          </p:cNvPr>
          <p:cNvSpPr txBox="1"/>
          <p:nvPr/>
        </p:nvSpPr>
        <p:spPr>
          <a:xfrm>
            <a:off x="500224" y="273845"/>
            <a:ext cx="7886700" cy="738300"/>
          </a:xfrm>
          <a:prstGeom prst="rect">
            <a:avLst/>
          </a:prstGeom>
          <a:noFill/>
          <a:ln>
            <a:noFill/>
          </a:ln>
        </p:spPr>
        <p:txBody>
          <a:bodyPr spcFirstLastPara="1" wrap="square" lIns="68550" tIns="34275" rIns="68550" bIns="34275" anchor="t" anchorCtr="0">
            <a:noAutofit/>
          </a:bodyPr>
          <a:lstStyle/>
          <a:p>
            <a:pPr>
              <a:buSzPts val="3200"/>
            </a:pPr>
            <a:r>
              <a:rPr lang="en-GB" sz="2400" b="1" dirty="0">
                <a:latin typeface="Proxima Nova"/>
              </a:rPr>
              <a:t>Van use cases </a:t>
            </a:r>
            <a:r>
              <a:rPr lang="en-GB" sz="2400" b="1" dirty="0" err="1">
                <a:latin typeface="Proxima Nova"/>
              </a:rPr>
              <a:t>naar</a:t>
            </a:r>
            <a:r>
              <a:rPr lang="en-GB" sz="2400" b="1" dirty="0">
                <a:latin typeface="Proxima Nova"/>
              </a:rPr>
              <a:t> </a:t>
            </a:r>
            <a:r>
              <a:rPr lang="en-GB" sz="2400" b="1" dirty="0" err="1">
                <a:latin typeface="Proxima Nova"/>
              </a:rPr>
              <a:t>drie</a:t>
            </a:r>
            <a:r>
              <a:rPr lang="en-GB" sz="2400" b="1" dirty="0">
                <a:latin typeface="Proxima Nova"/>
              </a:rPr>
              <a:t> </a:t>
            </a:r>
            <a:r>
              <a:rPr lang="en-GB" sz="2400" b="1" dirty="0" err="1">
                <a:latin typeface="Proxima Nova"/>
              </a:rPr>
              <a:t>iteraties</a:t>
            </a:r>
            <a:r>
              <a:rPr lang="en-GB" sz="2400" b="1" dirty="0">
                <a:latin typeface="Proxima Nova"/>
              </a:rPr>
              <a:t> van het </a:t>
            </a:r>
            <a:r>
              <a:rPr lang="en-GB" sz="2400" b="1" dirty="0" err="1">
                <a:latin typeface="Proxima Nova"/>
              </a:rPr>
              <a:t>datamodel</a:t>
            </a:r>
            <a:endParaRPr lang="en-GB" sz="2400" b="1" dirty="0">
              <a:latin typeface="Proxima Nova"/>
            </a:endParaRPr>
          </a:p>
        </p:txBody>
      </p:sp>
      <p:cxnSp>
        <p:nvCxnSpPr>
          <p:cNvPr id="5" name="Google Shape;628;g2fb1d5e1f94_0_3">
            <a:extLst>
              <a:ext uri="{FF2B5EF4-FFF2-40B4-BE49-F238E27FC236}">
                <a16:creationId xmlns:a16="http://schemas.microsoft.com/office/drawing/2014/main" id="{44247DB2-4F51-5679-A8EB-CF2D553D615B}"/>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pic>
        <p:nvPicPr>
          <p:cNvPr id="2" name="Picture 1" descr="A screenshot of a yellow website&#10;&#10;Description automatically generated">
            <a:extLst>
              <a:ext uri="{FF2B5EF4-FFF2-40B4-BE49-F238E27FC236}">
                <a16:creationId xmlns:a16="http://schemas.microsoft.com/office/drawing/2014/main" id="{8E07AE48-9856-F0BE-3949-AC9505C1EF8C}"/>
              </a:ext>
            </a:extLst>
          </p:cNvPr>
          <p:cNvPicPr>
            <a:picLocks noChangeAspect="1"/>
          </p:cNvPicPr>
          <p:nvPr/>
        </p:nvPicPr>
        <p:blipFill>
          <a:blip r:embed="rId3"/>
          <a:stretch>
            <a:fillRect/>
          </a:stretch>
        </p:blipFill>
        <p:spPr>
          <a:xfrm>
            <a:off x="897289" y="2707252"/>
            <a:ext cx="2549287" cy="1992848"/>
          </a:xfrm>
          <a:prstGeom prst="rect">
            <a:avLst/>
          </a:prstGeom>
        </p:spPr>
      </p:pic>
      <p:pic>
        <p:nvPicPr>
          <p:cNvPr id="22" name="Picture 4">
            <a:extLst>
              <a:ext uri="{FF2B5EF4-FFF2-40B4-BE49-F238E27FC236}">
                <a16:creationId xmlns:a16="http://schemas.microsoft.com/office/drawing/2014/main" id="{2EADF569-60A6-FB78-AB90-2541AC9BB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320" y="1407739"/>
            <a:ext cx="1675209" cy="125488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A813B853-747F-328C-5951-FAE9EE9EEA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428" y="1646775"/>
            <a:ext cx="760944" cy="101584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785744FE-FCC2-1D28-7642-2848162453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8381" y="1088192"/>
            <a:ext cx="940000" cy="125488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screenshot of a diagram&#10;&#10;Description automatically generated">
            <a:extLst>
              <a:ext uri="{FF2B5EF4-FFF2-40B4-BE49-F238E27FC236}">
                <a16:creationId xmlns:a16="http://schemas.microsoft.com/office/drawing/2014/main" id="{B2AF6A4D-F4BA-EC15-38CF-1473B83B63C3}"/>
              </a:ext>
            </a:extLst>
          </p:cNvPr>
          <p:cNvPicPr>
            <a:picLocks noChangeAspect="1"/>
          </p:cNvPicPr>
          <p:nvPr/>
        </p:nvPicPr>
        <p:blipFill>
          <a:blip r:embed="rId7"/>
          <a:stretch>
            <a:fillRect/>
          </a:stretch>
        </p:blipFill>
        <p:spPr>
          <a:xfrm>
            <a:off x="4625637" y="1722810"/>
            <a:ext cx="4416540" cy="2166901"/>
          </a:xfrm>
          <a:prstGeom prst="rect">
            <a:avLst/>
          </a:prstGeom>
        </p:spPr>
      </p:pic>
      <p:cxnSp>
        <p:nvCxnSpPr>
          <p:cNvPr id="30" name="Straight Arrow Connector 29">
            <a:extLst>
              <a:ext uri="{FF2B5EF4-FFF2-40B4-BE49-F238E27FC236}">
                <a16:creationId xmlns:a16="http://schemas.microsoft.com/office/drawing/2014/main" id="{B45AB3BF-B731-93F0-087C-41CECDC7B551}"/>
              </a:ext>
            </a:extLst>
          </p:cNvPr>
          <p:cNvCxnSpPr/>
          <p:nvPr/>
        </p:nvCxnSpPr>
        <p:spPr>
          <a:xfrm>
            <a:off x="3658381" y="2806261"/>
            <a:ext cx="867104"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78A4C7FD-5619-CC00-C0B0-494B857974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256" y="910038"/>
            <a:ext cx="1145080" cy="85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0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2A953-B745-8302-9C2C-121C7B0391E3}"/>
              </a:ext>
            </a:extLst>
          </p:cNvPr>
          <p:cNvSpPr>
            <a:spLocks noGrp="1"/>
          </p:cNvSpPr>
          <p:nvPr>
            <p:ph type="title"/>
          </p:nvPr>
        </p:nvSpPr>
        <p:spPr/>
        <p:txBody>
          <a:bodyPr/>
          <a:lstStyle/>
          <a:p>
            <a:r>
              <a:rPr lang="en-GB" sz="2400" b="1" dirty="0" err="1">
                <a:solidFill>
                  <a:srgbClr val="000000"/>
                </a:solidFill>
                <a:cs typeface="Arial"/>
                <a:sym typeface="Arial"/>
              </a:rPr>
              <a:t>Een</a:t>
            </a:r>
            <a:r>
              <a:rPr lang="en-GB" sz="2400" b="1" dirty="0">
                <a:solidFill>
                  <a:srgbClr val="000000"/>
                </a:solidFill>
                <a:cs typeface="Arial"/>
                <a:sym typeface="Arial"/>
              </a:rPr>
              <a:t> data </a:t>
            </a:r>
            <a:r>
              <a:rPr lang="en-GB" sz="2400" b="1" dirty="0" err="1">
                <a:solidFill>
                  <a:srgbClr val="000000"/>
                </a:solidFill>
                <a:cs typeface="Arial"/>
                <a:sym typeface="Arial"/>
              </a:rPr>
              <a:t>standaard</a:t>
            </a:r>
            <a:r>
              <a:rPr lang="en-GB" sz="2400" b="1" dirty="0">
                <a:solidFill>
                  <a:srgbClr val="000000"/>
                </a:solidFill>
                <a:cs typeface="Arial"/>
                <a:sym typeface="Arial"/>
              </a:rPr>
              <a:t> … </a:t>
            </a:r>
            <a:r>
              <a:rPr lang="en-GB" sz="2400" b="1" dirty="0" err="1">
                <a:solidFill>
                  <a:srgbClr val="000000"/>
                </a:solidFill>
                <a:cs typeface="Arial"/>
                <a:sym typeface="Arial"/>
              </a:rPr>
              <a:t>en</a:t>
            </a:r>
            <a:r>
              <a:rPr lang="en-GB" sz="2400" b="1" dirty="0">
                <a:solidFill>
                  <a:srgbClr val="000000"/>
                </a:solidFill>
                <a:cs typeface="Arial"/>
                <a:sym typeface="Arial"/>
              </a:rPr>
              <a:t> wat dan?</a:t>
            </a:r>
          </a:p>
        </p:txBody>
      </p:sp>
      <p:sp>
        <p:nvSpPr>
          <p:cNvPr id="13" name="Google Shape;442;g329554899ad_1_43">
            <a:extLst>
              <a:ext uri="{FF2B5EF4-FFF2-40B4-BE49-F238E27FC236}">
                <a16:creationId xmlns:a16="http://schemas.microsoft.com/office/drawing/2014/main" id="{18BA64C5-87D8-1E1D-6AF9-815F9EA983AE}"/>
              </a:ext>
            </a:extLst>
          </p:cNvPr>
          <p:cNvSpPr/>
          <p:nvPr/>
        </p:nvSpPr>
        <p:spPr>
          <a:xfrm>
            <a:off x="607163" y="4382365"/>
            <a:ext cx="1314600" cy="601800"/>
          </a:xfrm>
          <a:prstGeom prst="rect">
            <a:avLst/>
          </a:prstGeom>
          <a:solidFill>
            <a:schemeClr val="lt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buSzPts val="1400"/>
            </a:pPr>
            <a:endParaRPr sz="1400">
              <a:solidFill>
                <a:schemeClr val="lt1"/>
              </a:solidFill>
            </a:endParaRPr>
          </a:p>
        </p:txBody>
      </p:sp>
      <p:sp>
        <p:nvSpPr>
          <p:cNvPr id="15" name="Google Shape;444;g329554899ad_1_43">
            <a:extLst>
              <a:ext uri="{FF2B5EF4-FFF2-40B4-BE49-F238E27FC236}">
                <a16:creationId xmlns:a16="http://schemas.microsoft.com/office/drawing/2014/main" id="{8AD7168B-70EC-48E9-CAC8-E02FDBB85402}"/>
              </a:ext>
            </a:extLst>
          </p:cNvPr>
          <p:cNvSpPr/>
          <p:nvPr/>
        </p:nvSpPr>
        <p:spPr>
          <a:xfrm>
            <a:off x="561950" y="1327950"/>
            <a:ext cx="2255100" cy="1181100"/>
          </a:xfrm>
          <a:prstGeom prst="roundRect">
            <a:avLst>
              <a:gd name="adj" fmla="val 16667"/>
            </a:avLst>
          </a:prstGeom>
          <a:solidFill>
            <a:srgbClr val="FFE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nl-BE" sz="1200">
                <a:latin typeface="Proxima Nova"/>
                <a:ea typeface="Proxima Nova"/>
                <a:cs typeface="Proxima Nova"/>
                <a:sym typeface="Proxima Nova"/>
              </a:rPr>
              <a:t>1. Formuleer use cases: Welke </a:t>
            </a:r>
            <a:r>
              <a:rPr lang="nl-BE" sz="1200" b="1">
                <a:latin typeface="Proxima Nova"/>
                <a:ea typeface="Proxima Nova"/>
                <a:cs typeface="Proxima Nova"/>
                <a:sym typeface="Proxima Nova"/>
              </a:rPr>
              <a:t>informatie noden</a:t>
            </a:r>
            <a:r>
              <a:rPr lang="nl-BE" sz="1200">
                <a:latin typeface="Proxima Nova"/>
                <a:ea typeface="Proxima Nova"/>
                <a:cs typeface="Proxima Nova"/>
                <a:sym typeface="Proxima Nova"/>
              </a:rPr>
              <a:t> hebben verschillende organisaties? Hoe kunnen ze elkaars informatienoden beantwoorden?</a:t>
            </a:r>
            <a:endParaRPr sz="1200">
              <a:latin typeface="Proxima Nova"/>
              <a:ea typeface="Proxima Nova"/>
              <a:cs typeface="Proxima Nova"/>
              <a:sym typeface="Proxima Nova"/>
            </a:endParaRPr>
          </a:p>
        </p:txBody>
      </p:sp>
      <p:sp>
        <p:nvSpPr>
          <p:cNvPr id="17" name="Google Shape;445;g329554899ad_1_43">
            <a:extLst>
              <a:ext uri="{FF2B5EF4-FFF2-40B4-BE49-F238E27FC236}">
                <a16:creationId xmlns:a16="http://schemas.microsoft.com/office/drawing/2014/main" id="{03B984AE-973D-C7C4-30CE-59018F631C72}"/>
              </a:ext>
            </a:extLst>
          </p:cNvPr>
          <p:cNvSpPr/>
          <p:nvPr/>
        </p:nvSpPr>
        <p:spPr>
          <a:xfrm>
            <a:off x="3444450" y="1327950"/>
            <a:ext cx="2255100" cy="1181100"/>
          </a:xfrm>
          <a:prstGeom prst="roundRect">
            <a:avLst>
              <a:gd name="adj" fmla="val 16667"/>
            </a:avLst>
          </a:prstGeom>
          <a:solidFill>
            <a:srgbClr val="FFE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nl-BE" sz="1200" dirty="0">
                <a:latin typeface="Proxima Nova"/>
                <a:ea typeface="Proxima Nova"/>
                <a:cs typeface="Proxima Nova"/>
                <a:sym typeface="Proxima Nova"/>
              </a:rPr>
              <a:t>2. </a:t>
            </a:r>
            <a:r>
              <a:rPr lang="nl-BE" sz="1200" b="1" dirty="0">
                <a:latin typeface="Proxima Nova"/>
                <a:ea typeface="Proxima Nova"/>
                <a:cs typeface="Proxima Nova"/>
                <a:sym typeface="Proxima Nova"/>
              </a:rPr>
              <a:t>Identificeer de data</a:t>
            </a:r>
            <a:r>
              <a:rPr lang="nl-BE" sz="1200" dirty="0">
                <a:latin typeface="Proxima Nova"/>
                <a:ea typeface="Proxima Nova"/>
                <a:cs typeface="Proxima Nova"/>
                <a:sym typeface="Proxima Nova"/>
              </a:rPr>
              <a:t> die nodig zijn om deze informatie noden te beantwoorden en uitgewisseld (kunnen) worden.</a:t>
            </a:r>
            <a:endParaRPr sz="1200" dirty="0">
              <a:latin typeface="Proxima Nova"/>
              <a:ea typeface="Proxima Nova"/>
              <a:cs typeface="Proxima Nova"/>
              <a:sym typeface="Proxima Nova"/>
            </a:endParaRPr>
          </a:p>
        </p:txBody>
      </p:sp>
      <p:sp>
        <p:nvSpPr>
          <p:cNvPr id="19" name="Google Shape;446;g329554899ad_1_43">
            <a:extLst>
              <a:ext uri="{FF2B5EF4-FFF2-40B4-BE49-F238E27FC236}">
                <a16:creationId xmlns:a16="http://schemas.microsoft.com/office/drawing/2014/main" id="{25F5C148-D1D7-C37B-CCFF-44D61B0493C3}"/>
              </a:ext>
            </a:extLst>
          </p:cNvPr>
          <p:cNvSpPr/>
          <p:nvPr/>
        </p:nvSpPr>
        <p:spPr>
          <a:xfrm>
            <a:off x="6326950" y="1327950"/>
            <a:ext cx="2255100" cy="1181100"/>
          </a:xfrm>
          <a:prstGeom prst="roundRect">
            <a:avLst>
              <a:gd name="adj" fmla="val 16667"/>
            </a:avLst>
          </a:prstGeom>
          <a:solidFill>
            <a:srgbClr val="FFE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nl-BE" sz="1200">
                <a:latin typeface="Proxima Nova"/>
                <a:ea typeface="Proxima Nova"/>
                <a:cs typeface="Proxima Nova"/>
                <a:sym typeface="Proxima Nova"/>
              </a:rPr>
              <a:t>3. </a:t>
            </a:r>
            <a:r>
              <a:rPr lang="nl-BE" sz="1200" b="1">
                <a:latin typeface="Proxima Nova"/>
                <a:ea typeface="Proxima Nova"/>
                <a:cs typeface="Proxima Nova"/>
                <a:sym typeface="Proxima Nova"/>
              </a:rPr>
              <a:t>Definieer de data</a:t>
            </a:r>
            <a:r>
              <a:rPr lang="nl-BE" sz="1200">
                <a:latin typeface="Proxima Nova"/>
                <a:ea typeface="Proxima Nova"/>
                <a:cs typeface="Proxima Nova"/>
                <a:sym typeface="Proxima Nova"/>
              </a:rPr>
              <a:t> elementen. Creëer een gemeenschappelijk begrippenkader voor eenduidige data uitwisseling.</a:t>
            </a:r>
            <a:endParaRPr sz="1200">
              <a:latin typeface="Proxima Nova"/>
              <a:ea typeface="Proxima Nova"/>
              <a:cs typeface="Proxima Nova"/>
              <a:sym typeface="Proxima Nova"/>
            </a:endParaRPr>
          </a:p>
        </p:txBody>
      </p:sp>
      <p:sp>
        <p:nvSpPr>
          <p:cNvPr id="21" name="Google Shape;447;g329554899ad_1_43">
            <a:extLst>
              <a:ext uri="{FF2B5EF4-FFF2-40B4-BE49-F238E27FC236}">
                <a16:creationId xmlns:a16="http://schemas.microsoft.com/office/drawing/2014/main" id="{2D9C762C-FFAF-1997-6560-120687254186}"/>
              </a:ext>
            </a:extLst>
          </p:cNvPr>
          <p:cNvSpPr/>
          <p:nvPr/>
        </p:nvSpPr>
        <p:spPr>
          <a:xfrm>
            <a:off x="6326950" y="3219925"/>
            <a:ext cx="2255100" cy="1181100"/>
          </a:xfrm>
          <a:prstGeom prst="roundRect">
            <a:avLst>
              <a:gd name="adj" fmla="val 16667"/>
            </a:avLst>
          </a:prstGeom>
          <a:solidFill>
            <a:srgbClr val="FFE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nl-BE" sz="1200" dirty="0">
                <a:latin typeface="Proxima Nova"/>
                <a:ea typeface="Proxima Nova"/>
                <a:cs typeface="Proxima Nova"/>
                <a:sym typeface="Proxima Nova"/>
              </a:rPr>
              <a:t>4. </a:t>
            </a:r>
            <a:r>
              <a:rPr lang="nl-BE" sz="1200" b="1" dirty="0">
                <a:latin typeface="Proxima Nova"/>
                <a:ea typeface="Proxima Nova"/>
                <a:cs typeface="Proxima Nova"/>
                <a:sym typeface="Proxima Nova"/>
              </a:rPr>
              <a:t>Combineer de data</a:t>
            </a:r>
            <a:r>
              <a:rPr lang="nl-BE" sz="1200" dirty="0">
                <a:latin typeface="Proxima Nova"/>
                <a:ea typeface="Proxima Nova"/>
                <a:cs typeface="Proxima Nova"/>
                <a:sym typeface="Proxima Nova"/>
              </a:rPr>
              <a:t> elementen. Creëer een gemeenschappelijke datastructuur voor vlotte data uitwisseling.</a:t>
            </a:r>
            <a:endParaRPr sz="1200" dirty="0">
              <a:latin typeface="Proxima Nova"/>
              <a:ea typeface="Proxima Nova"/>
              <a:cs typeface="Proxima Nova"/>
              <a:sym typeface="Proxima Nova"/>
            </a:endParaRPr>
          </a:p>
        </p:txBody>
      </p:sp>
      <p:sp>
        <p:nvSpPr>
          <p:cNvPr id="23" name="Google Shape;448;g329554899ad_1_43">
            <a:extLst>
              <a:ext uri="{FF2B5EF4-FFF2-40B4-BE49-F238E27FC236}">
                <a16:creationId xmlns:a16="http://schemas.microsoft.com/office/drawing/2014/main" id="{A60449CC-0875-2AE1-1271-1E2633C21428}"/>
              </a:ext>
            </a:extLst>
          </p:cNvPr>
          <p:cNvSpPr/>
          <p:nvPr/>
        </p:nvSpPr>
        <p:spPr>
          <a:xfrm>
            <a:off x="3444450" y="3219925"/>
            <a:ext cx="2255100" cy="118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nl-BE" sz="1200" dirty="0">
                <a:latin typeface="Proxima Nova"/>
                <a:ea typeface="Proxima Nova"/>
                <a:cs typeface="Proxima Nova"/>
                <a:sym typeface="Proxima Nova"/>
              </a:rPr>
              <a:t>5. </a:t>
            </a:r>
            <a:r>
              <a:rPr lang="nl-BE" sz="1200" b="1" dirty="0">
                <a:latin typeface="Proxima Nova"/>
                <a:ea typeface="Proxima Nova"/>
                <a:cs typeface="Proxima Nova"/>
                <a:sym typeface="Proxima Nova"/>
              </a:rPr>
              <a:t>Optimaliseer de datastructuur</a:t>
            </a:r>
            <a:r>
              <a:rPr lang="nl-BE" sz="1200" dirty="0">
                <a:latin typeface="Proxima Nova"/>
                <a:ea typeface="Proxima Nova"/>
                <a:cs typeface="Proxima Nova"/>
                <a:sym typeface="Proxima Nova"/>
              </a:rPr>
              <a:t> voor een concrete toepassing of data uitwisseling. </a:t>
            </a:r>
            <a:endParaRPr sz="1200" dirty="0">
              <a:latin typeface="Proxima Nova"/>
              <a:ea typeface="Proxima Nova"/>
              <a:cs typeface="Proxima Nova"/>
              <a:sym typeface="Proxima Nova"/>
            </a:endParaRPr>
          </a:p>
        </p:txBody>
      </p:sp>
      <p:sp>
        <p:nvSpPr>
          <p:cNvPr id="25" name="Google Shape;449;g329554899ad_1_43">
            <a:extLst>
              <a:ext uri="{FF2B5EF4-FFF2-40B4-BE49-F238E27FC236}">
                <a16:creationId xmlns:a16="http://schemas.microsoft.com/office/drawing/2014/main" id="{B59281C0-A8C6-1A7C-0DA2-56D0CD3279CB}"/>
              </a:ext>
            </a:extLst>
          </p:cNvPr>
          <p:cNvSpPr/>
          <p:nvPr/>
        </p:nvSpPr>
        <p:spPr>
          <a:xfrm>
            <a:off x="561950" y="3219925"/>
            <a:ext cx="2255100" cy="118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nl-BE" sz="1200" dirty="0">
                <a:latin typeface="Proxima Nova"/>
                <a:ea typeface="Proxima Nova"/>
                <a:cs typeface="Proxima Nova"/>
                <a:sym typeface="Proxima Nova"/>
              </a:rPr>
              <a:t>6. </a:t>
            </a:r>
            <a:r>
              <a:rPr lang="nl-BE" sz="1200" b="1" dirty="0">
                <a:latin typeface="Proxima Nova"/>
                <a:ea typeface="Proxima Nova"/>
                <a:cs typeface="Proxima Nova"/>
                <a:sym typeface="Proxima Nova"/>
              </a:rPr>
              <a:t>Implementeer en gebruik de datastructuur</a:t>
            </a:r>
            <a:r>
              <a:rPr lang="nl-BE" sz="1200" dirty="0">
                <a:latin typeface="Proxima Nova"/>
                <a:ea typeface="Proxima Nova"/>
                <a:cs typeface="Proxima Nova"/>
                <a:sym typeface="Proxima Nova"/>
              </a:rPr>
              <a:t> voor een concrete toepassing of data uitwisseling.</a:t>
            </a:r>
            <a:endParaRPr sz="1200" dirty="0">
              <a:latin typeface="Proxima Nova"/>
              <a:ea typeface="Proxima Nova"/>
              <a:cs typeface="Proxima Nova"/>
              <a:sym typeface="Proxima Nova"/>
            </a:endParaRPr>
          </a:p>
        </p:txBody>
      </p:sp>
      <p:cxnSp>
        <p:nvCxnSpPr>
          <p:cNvPr id="27" name="Google Shape;450;g329554899ad_1_43">
            <a:extLst>
              <a:ext uri="{FF2B5EF4-FFF2-40B4-BE49-F238E27FC236}">
                <a16:creationId xmlns:a16="http://schemas.microsoft.com/office/drawing/2014/main" id="{C99C5914-13C3-5C63-C082-77CC31A770C3}"/>
              </a:ext>
            </a:extLst>
          </p:cNvPr>
          <p:cNvCxnSpPr/>
          <p:nvPr/>
        </p:nvCxnSpPr>
        <p:spPr>
          <a:xfrm>
            <a:off x="2817050" y="1918500"/>
            <a:ext cx="627300" cy="0"/>
          </a:xfrm>
          <a:prstGeom prst="straightConnector1">
            <a:avLst/>
          </a:prstGeom>
          <a:noFill/>
          <a:ln w="38100" cap="flat" cmpd="sng">
            <a:solidFill>
              <a:schemeClr val="dk2"/>
            </a:solidFill>
            <a:prstDash val="solid"/>
            <a:round/>
            <a:headEnd type="none" w="med" len="med"/>
            <a:tailEnd type="triangle" w="med" len="med"/>
          </a:ln>
        </p:spPr>
      </p:cxnSp>
      <p:cxnSp>
        <p:nvCxnSpPr>
          <p:cNvPr id="29" name="Google Shape;451;g329554899ad_1_43">
            <a:extLst>
              <a:ext uri="{FF2B5EF4-FFF2-40B4-BE49-F238E27FC236}">
                <a16:creationId xmlns:a16="http://schemas.microsoft.com/office/drawing/2014/main" id="{A184D776-A931-7370-A7D5-F964A72DA56A}"/>
              </a:ext>
            </a:extLst>
          </p:cNvPr>
          <p:cNvCxnSpPr/>
          <p:nvPr/>
        </p:nvCxnSpPr>
        <p:spPr>
          <a:xfrm>
            <a:off x="5699550" y="1918500"/>
            <a:ext cx="627300" cy="0"/>
          </a:xfrm>
          <a:prstGeom prst="straightConnector1">
            <a:avLst/>
          </a:prstGeom>
          <a:noFill/>
          <a:ln w="38100" cap="flat" cmpd="sng">
            <a:solidFill>
              <a:schemeClr val="dk2"/>
            </a:solidFill>
            <a:prstDash val="solid"/>
            <a:round/>
            <a:headEnd type="none" w="med" len="med"/>
            <a:tailEnd type="triangle" w="med" len="med"/>
          </a:ln>
        </p:spPr>
      </p:cxnSp>
      <p:cxnSp>
        <p:nvCxnSpPr>
          <p:cNvPr id="31" name="Google Shape;452;g329554899ad_1_43">
            <a:extLst>
              <a:ext uri="{FF2B5EF4-FFF2-40B4-BE49-F238E27FC236}">
                <a16:creationId xmlns:a16="http://schemas.microsoft.com/office/drawing/2014/main" id="{C4BCA971-EE4F-094D-53AE-8E3E550E50FD}"/>
              </a:ext>
            </a:extLst>
          </p:cNvPr>
          <p:cNvCxnSpPr/>
          <p:nvPr/>
        </p:nvCxnSpPr>
        <p:spPr>
          <a:xfrm>
            <a:off x="2817050" y="3810475"/>
            <a:ext cx="627300" cy="0"/>
          </a:xfrm>
          <a:prstGeom prst="straightConnector1">
            <a:avLst/>
          </a:prstGeom>
          <a:noFill/>
          <a:ln w="38100" cap="flat" cmpd="sng">
            <a:solidFill>
              <a:schemeClr val="dk2"/>
            </a:solidFill>
            <a:prstDash val="solid"/>
            <a:round/>
            <a:headEnd type="triangle" w="med" len="med"/>
            <a:tailEnd type="none" w="med" len="med"/>
          </a:ln>
        </p:spPr>
      </p:cxnSp>
      <p:cxnSp>
        <p:nvCxnSpPr>
          <p:cNvPr id="33" name="Google Shape;453;g329554899ad_1_43">
            <a:extLst>
              <a:ext uri="{FF2B5EF4-FFF2-40B4-BE49-F238E27FC236}">
                <a16:creationId xmlns:a16="http://schemas.microsoft.com/office/drawing/2014/main" id="{37042E70-9AE2-9AB1-6FB9-00C35C62C499}"/>
              </a:ext>
            </a:extLst>
          </p:cNvPr>
          <p:cNvCxnSpPr/>
          <p:nvPr/>
        </p:nvCxnSpPr>
        <p:spPr>
          <a:xfrm>
            <a:off x="5699550" y="3810475"/>
            <a:ext cx="627300" cy="0"/>
          </a:xfrm>
          <a:prstGeom prst="straightConnector1">
            <a:avLst/>
          </a:prstGeom>
          <a:noFill/>
          <a:ln w="38100" cap="flat" cmpd="sng">
            <a:solidFill>
              <a:schemeClr val="dk2"/>
            </a:solidFill>
            <a:prstDash val="solid"/>
            <a:round/>
            <a:headEnd type="triangle" w="med" len="med"/>
            <a:tailEnd type="none" w="med" len="med"/>
          </a:ln>
        </p:spPr>
      </p:cxnSp>
      <p:cxnSp>
        <p:nvCxnSpPr>
          <p:cNvPr id="35" name="Google Shape;454;g329554899ad_1_43">
            <a:extLst>
              <a:ext uri="{FF2B5EF4-FFF2-40B4-BE49-F238E27FC236}">
                <a16:creationId xmlns:a16="http://schemas.microsoft.com/office/drawing/2014/main" id="{D81E04AC-84E9-2651-3F0A-6F19E926602B}"/>
              </a:ext>
            </a:extLst>
          </p:cNvPr>
          <p:cNvCxnSpPr/>
          <p:nvPr/>
        </p:nvCxnSpPr>
        <p:spPr>
          <a:xfrm rot="10800000">
            <a:off x="7454500" y="2508925"/>
            <a:ext cx="0" cy="711000"/>
          </a:xfrm>
          <a:prstGeom prst="straightConnector1">
            <a:avLst/>
          </a:prstGeom>
          <a:noFill/>
          <a:ln w="38100" cap="flat" cmpd="sng">
            <a:solidFill>
              <a:schemeClr val="dk2"/>
            </a:solidFill>
            <a:prstDash val="solid"/>
            <a:round/>
            <a:headEnd type="triangle" w="med" len="med"/>
            <a:tailEnd type="none" w="med" len="med"/>
          </a:ln>
        </p:spPr>
      </p:cxnSp>
      <p:pic>
        <p:nvPicPr>
          <p:cNvPr id="37" name="Google Shape;455;g329554899ad_1_43" descr="A screenshot of a computer&#10;&#10;AI-generated content may be incorrect.">
            <a:extLst>
              <a:ext uri="{FF2B5EF4-FFF2-40B4-BE49-F238E27FC236}">
                <a16:creationId xmlns:a16="http://schemas.microsoft.com/office/drawing/2014/main" id="{EF6D5CC9-FAEC-575B-EC65-8444B4A9E533}"/>
              </a:ext>
            </a:extLst>
          </p:cNvPr>
          <p:cNvPicPr preferRelativeResize="0"/>
          <p:nvPr/>
        </p:nvPicPr>
        <p:blipFill rotWithShape="1">
          <a:blip r:embed="rId2">
            <a:alphaModFix/>
          </a:blip>
          <a:srcRect t="11503" b="65355"/>
          <a:stretch/>
        </p:blipFill>
        <p:spPr>
          <a:xfrm>
            <a:off x="7232675" y="824201"/>
            <a:ext cx="1619025" cy="578875"/>
          </a:xfrm>
          <a:prstGeom prst="rect">
            <a:avLst/>
          </a:prstGeom>
          <a:noFill/>
          <a:ln>
            <a:noFill/>
          </a:ln>
        </p:spPr>
      </p:pic>
      <p:pic>
        <p:nvPicPr>
          <p:cNvPr id="39" name="Google Shape;456;g329554899ad_1_43" descr="A diagram of a company&#10;&#10;AI-generated content may be incorrect.">
            <a:extLst>
              <a:ext uri="{FF2B5EF4-FFF2-40B4-BE49-F238E27FC236}">
                <a16:creationId xmlns:a16="http://schemas.microsoft.com/office/drawing/2014/main" id="{BD707909-4420-DBA4-3FA8-F8D69F4DFF42}"/>
              </a:ext>
            </a:extLst>
          </p:cNvPr>
          <p:cNvPicPr preferRelativeResize="0"/>
          <p:nvPr/>
        </p:nvPicPr>
        <p:blipFill rotWithShape="1">
          <a:blip r:embed="rId3">
            <a:alphaModFix/>
          </a:blip>
          <a:srcRect l="3663" t="1983" r="3113" b="51567"/>
          <a:stretch/>
        </p:blipFill>
        <p:spPr>
          <a:xfrm>
            <a:off x="7873801" y="4143829"/>
            <a:ext cx="1270199" cy="957946"/>
          </a:xfrm>
          <a:prstGeom prst="rect">
            <a:avLst/>
          </a:prstGeom>
          <a:noFill/>
          <a:ln>
            <a:noFill/>
          </a:ln>
        </p:spPr>
      </p:pic>
      <p:sp>
        <p:nvSpPr>
          <p:cNvPr id="41" name="Google Shape;457;g329554899ad_1_43">
            <a:extLst>
              <a:ext uri="{FF2B5EF4-FFF2-40B4-BE49-F238E27FC236}">
                <a16:creationId xmlns:a16="http://schemas.microsoft.com/office/drawing/2014/main" id="{BCA90D8B-C174-C6FB-677E-4699E6082C62}"/>
              </a:ext>
            </a:extLst>
          </p:cNvPr>
          <p:cNvSpPr/>
          <p:nvPr/>
        </p:nvSpPr>
        <p:spPr>
          <a:xfrm>
            <a:off x="1077351" y="4272792"/>
            <a:ext cx="1214614" cy="309091"/>
          </a:xfrm>
          <a:prstGeom prst="re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nl-BE" sz="1200" b="1">
                <a:solidFill>
                  <a:schemeClr val="lt1"/>
                </a:solidFill>
                <a:latin typeface="Proxima Nova"/>
                <a:ea typeface="Proxima Nova"/>
                <a:cs typeface="Proxima Nova"/>
                <a:sym typeface="Proxima Nova"/>
              </a:rPr>
              <a:t>out of scope</a:t>
            </a:r>
            <a:endParaRPr sz="1200" b="1">
              <a:solidFill>
                <a:schemeClr val="lt1"/>
              </a:solidFill>
              <a:latin typeface="Proxima Nova"/>
              <a:ea typeface="Proxima Nova"/>
              <a:cs typeface="Proxima Nova"/>
              <a:sym typeface="Proxima Nova"/>
            </a:endParaRPr>
          </a:p>
        </p:txBody>
      </p:sp>
      <p:pic>
        <p:nvPicPr>
          <p:cNvPr id="43" name="Google Shape;458;g329554899ad_1_43" descr="A white background with black and white text&#10;&#10;AI-generated content may be incorrect.">
            <a:extLst>
              <a:ext uri="{FF2B5EF4-FFF2-40B4-BE49-F238E27FC236}">
                <a16:creationId xmlns:a16="http://schemas.microsoft.com/office/drawing/2014/main" id="{A303E4ED-206D-8352-CEA8-E922C6A6303D}"/>
              </a:ext>
            </a:extLst>
          </p:cNvPr>
          <p:cNvPicPr preferRelativeResize="0"/>
          <p:nvPr/>
        </p:nvPicPr>
        <p:blipFill rotWithShape="1">
          <a:blip r:embed="rId4">
            <a:alphaModFix/>
          </a:blip>
          <a:srcRect r="42971"/>
          <a:stretch/>
        </p:blipFill>
        <p:spPr>
          <a:xfrm>
            <a:off x="4144851" y="4222926"/>
            <a:ext cx="1082747" cy="837000"/>
          </a:xfrm>
          <a:prstGeom prst="rect">
            <a:avLst/>
          </a:prstGeom>
          <a:noFill/>
          <a:ln>
            <a:noFill/>
          </a:ln>
        </p:spPr>
      </p:pic>
      <p:cxnSp>
        <p:nvCxnSpPr>
          <p:cNvPr id="3" name="Google Shape;628;g2fb1d5e1f94_0_3">
            <a:extLst>
              <a:ext uri="{FF2B5EF4-FFF2-40B4-BE49-F238E27FC236}">
                <a16:creationId xmlns:a16="http://schemas.microsoft.com/office/drawing/2014/main" id="{A86C7D03-DB04-AAD3-DDAF-856F9B2D524B}"/>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2323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nl-BE" sz="3600" b="1" dirty="0">
                <a:latin typeface="Proxima Nova"/>
              </a:rPr>
              <a:t>Publieke review</a:t>
            </a:r>
          </a:p>
          <a:p>
            <a:pPr algn="ctr">
              <a:buSzPts val="3700"/>
            </a:pPr>
            <a:r>
              <a:rPr lang="nl-BE" sz="3200" dirty="0">
                <a:latin typeface="Proxima Nova"/>
              </a:rPr>
              <a:t>Samenvatting en bespreking </a:t>
            </a:r>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
        <p:nvSpPr>
          <p:cNvPr id="5" name="Title 4">
            <a:extLst>
              <a:ext uri="{FF2B5EF4-FFF2-40B4-BE49-F238E27FC236}">
                <a16:creationId xmlns:a16="http://schemas.microsoft.com/office/drawing/2014/main" id="{00F09DA8-5049-7AC8-E6F6-27E0604CC4C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00410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g1f0f0b30a0b_1_118"/>
          <p:cNvSpPr txBox="1"/>
          <p:nvPr/>
        </p:nvSpPr>
        <p:spPr>
          <a:xfrm>
            <a:off x="628650" y="207849"/>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a:latin typeface="Proxima Nova"/>
              </a:rPr>
              <a:t>Publieke review</a:t>
            </a:r>
            <a:endParaRPr sz="2400" b="1">
              <a:latin typeface="Proxima Nova"/>
            </a:endParaRPr>
          </a:p>
        </p:txBody>
      </p:sp>
      <p:sp>
        <p:nvSpPr>
          <p:cNvPr id="2106" name="Google Shape;2106;g1f0f0b30a0b_1_118"/>
          <p:cNvSpPr txBox="1"/>
          <p:nvPr/>
        </p:nvSpPr>
        <p:spPr>
          <a:xfrm>
            <a:off x="781225" y="1367784"/>
            <a:ext cx="7949100" cy="21181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NL" sz="1200" b="1" i="0" u="none" strike="noStrike" cap="none" dirty="0">
                <a:solidFill>
                  <a:srgbClr val="000000"/>
                </a:solidFill>
                <a:latin typeface="Arial"/>
                <a:ea typeface="Arial"/>
                <a:cs typeface="Arial"/>
                <a:sym typeface="Arial"/>
              </a:rPr>
              <a:t>Doel: Feedback verkrijgen en verwerken</a:t>
            </a:r>
          </a:p>
          <a:p>
            <a:pPr marL="0" marR="0" lvl="0" indent="0" algn="l" rtl="0">
              <a:lnSpc>
                <a:spcPct val="100000"/>
              </a:lnSpc>
              <a:spcBef>
                <a:spcPts val="0"/>
              </a:spcBef>
              <a:spcAft>
                <a:spcPts val="0"/>
              </a:spcAft>
              <a:buClr>
                <a:srgbClr val="000000"/>
              </a:buClr>
              <a:buSzPts val="1200"/>
              <a:buFont typeface="Arial"/>
              <a:buNone/>
            </a:pPr>
            <a:endParaRPr lang="nl-NL" sz="1200" b="1" i="0" u="none" strike="noStrike" cap="none" dirty="0">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endParaRPr lang="nl-NL" sz="1200" b="0" i="0" u="none" strike="noStrike" cap="none" dirty="0">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NL" sz="1200" b="0" i="0" u="none" strike="noStrike" cap="none" dirty="0">
                <a:solidFill>
                  <a:srgbClr val="000000"/>
                </a:solidFill>
                <a:latin typeface="Arial"/>
                <a:ea typeface="Arial"/>
                <a:cs typeface="Arial"/>
                <a:sym typeface="Arial"/>
              </a:rPr>
              <a:t>Finalisatie publicatie als kandidaat-standaard op het </a:t>
            </a:r>
            <a:r>
              <a:rPr lang="nl-NL" sz="1200" b="0" i="0" u="sng" strike="noStrike" cap="none" dirty="0">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2"/>
                  </a:ext>
                </a:extLst>
              </a:rPr>
              <a:t>standaardenregister</a:t>
            </a:r>
            <a:br>
              <a:rPr lang="nl-NL" sz="1200" b="0" i="0" u="none" strike="noStrike" cap="none" dirty="0">
                <a:latin typeface="Arial"/>
                <a:ea typeface="Arial"/>
                <a:cs typeface="Arial"/>
              </a:rPr>
            </a:br>
            <a:endParaRPr lang="nl-NL" sz="1200" b="0" i="0" u="none" strike="noStrike" cap="none" dirty="0">
              <a:solidFill>
                <a:srgbClr val="000000"/>
              </a:solidFill>
              <a:latin typeface="Arial"/>
              <a:ea typeface="Arial"/>
              <a:cs typeface="Arial"/>
              <a:sym typeface="Arial"/>
            </a:endParaRPr>
          </a:p>
          <a:p>
            <a:pPr marL="457200" indent="-304800">
              <a:buSzPts val="1200"/>
              <a:buFont typeface="Arial"/>
              <a:buChar char="●"/>
            </a:pPr>
            <a:r>
              <a:rPr lang="nl-NL" sz="1200" b="0" i="0" u="none" strike="noStrike" cap="none" dirty="0">
                <a:solidFill>
                  <a:srgbClr val="000000"/>
                </a:solidFill>
                <a:latin typeface="Arial"/>
                <a:ea typeface="Arial"/>
                <a:cs typeface="Arial"/>
                <a:sym typeface="Arial"/>
              </a:rPr>
              <a:t>Via </a:t>
            </a:r>
            <a:r>
              <a:rPr lang="nl-NL" sz="1200" b="0" i="0" u="none" strike="noStrike" cap="none" dirty="0" err="1">
                <a:solidFill>
                  <a:srgbClr val="000000"/>
                </a:solidFill>
                <a:latin typeface="Arial"/>
                <a:ea typeface="Arial"/>
                <a:cs typeface="Arial"/>
                <a:sym typeface="Arial"/>
              </a:rPr>
              <a:t>Github</a:t>
            </a:r>
            <a:r>
              <a:rPr lang="nl-NL" sz="1200" b="0" i="0" u="none" strike="noStrike" cap="none" dirty="0">
                <a:solidFill>
                  <a:srgbClr val="000000"/>
                </a:solidFill>
                <a:latin typeface="Arial"/>
                <a:ea typeface="Arial"/>
                <a:cs typeface="Arial"/>
                <a:sym typeface="Arial"/>
              </a:rPr>
              <a:t> </a:t>
            </a:r>
            <a:r>
              <a:rPr lang="nl-NL" sz="1200" b="1" u="sng" dirty="0"/>
              <a:t>9 issues</a:t>
            </a:r>
            <a:r>
              <a:rPr lang="nl-NL" sz="1200" b="1" i="0" u="sng" strike="noStrike" cap="none" dirty="0">
                <a:solidFill>
                  <a:srgbClr val="000000"/>
                </a:solidFill>
                <a:latin typeface="Arial"/>
                <a:ea typeface="Arial"/>
                <a:cs typeface="Arial"/>
                <a:sym typeface="Arial"/>
              </a:rPr>
              <a:t> </a:t>
            </a:r>
            <a:r>
              <a:rPr lang="nl-NL" sz="1200" b="0" i="0" u="none" strike="noStrike" cap="none" dirty="0">
                <a:solidFill>
                  <a:srgbClr val="000000"/>
                </a:solidFill>
                <a:latin typeface="Arial"/>
                <a:ea typeface="Arial"/>
                <a:cs typeface="Arial"/>
                <a:sym typeface="Arial"/>
              </a:rPr>
              <a:t>(vragen, suggesties</a:t>
            </a:r>
            <a:r>
              <a:rPr lang="nl-NL" sz="1200" dirty="0"/>
              <a:t> en opmerkingen)</a:t>
            </a:r>
            <a:r>
              <a:rPr lang="nl-NL" sz="1200" b="0" i="0" u="none" strike="noStrike" cap="none" dirty="0">
                <a:solidFill>
                  <a:srgbClr val="000000"/>
                </a:solidFill>
                <a:latin typeface="Arial"/>
                <a:ea typeface="Arial"/>
                <a:cs typeface="Arial"/>
                <a:sym typeface="Arial"/>
              </a:rPr>
              <a:t> gelogd gedurende de periode </a:t>
            </a:r>
            <a:r>
              <a:rPr lang="nl-NL" sz="1200" dirty="0"/>
              <a:t>oktober-februari</a:t>
            </a:r>
            <a:endParaRPr lang="nl-NL" sz="1200" b="0" i="0" u="none" strike="noStrike" cap="none" dirty="0">
              <a:solidFill>
                <a:srgbClr val="000000"/>
              </a:solidFill>
              <a:latin typeface="Arial"/>
              <a:ea typeface="Arial"/>
              <a:cs typeface="Arial"/>
            </a:endParaRPr>
          </a:p>
          <a:p>
            <a:pPr marL="152400" marR="0" lvl="0" algn="l" rtl="0">
              <a:lnSpc>
                <a:spcPct val="100000"/>
              </a:lnSpc>
              <a:spcBef>
                <a:spcPts val="0"/>
              </a:spcBef>
              <a:spcAft>
                <a:spcPts val="0"/>
              </a:spcAft>
              <a:buClr>
                <a:srgbClr val="000000"/>
              </a:buClr>
              <a:buSzPts val="1200"/>
            </a:pPr>
            <a:endParaRPr lang="nl-NL" sz="1200" b="0" i="0" u="none" strike="noStrike" cap="none" dirty="0">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NL" sz="1200" dirty="0"/>
              <a:t>Categorisatie van de issues in verschillende categorieën</a:t>
            </a:r>
            <a:br>
              <a:rPr lang="nl-NL" sz="1200" b="0" i="0" u="none" strike="noStrike" cap="none" dirty="0">
                <a:latin typeface="Arial"/>
                <a:ea typeface="Arial"/>
                <a:cs typeface="Arial"/>
              </a:rPr>
            </a:br>
            <a:endParaRPr lang="nl-NL" sz="1200" b="0" i="0" u="none" strike="noStrike" cap="none" dirty="0">
              <a:solidFill>
                <a:srgbClr val="000000"/>
              </a:solidFill>
              <a:latin typeface="Arial"/>
              <a:ea typeface="Arial"/>
              <a:cs typeface="Arial"/>
              <a:sym typeface="Arial"/>
            </a:endParaRPr>
          </a:p>
          <a:p>
            <a:pPr marL="457200" indent="-304800">
              <a:buSzPts val="1200"/>
              <a:buFont typeface="Arial"/>
              <a:buChar char="●"/>
            </a:pPr>
            <a:r>
              <a:rPr lang="nl-NL" sz="1200" dirty="0"/>
              <a:t>Implementatiepartners mappen</a:t>
            </a:r>
            <a:r>
              <a:rPr lang="nl-NL" sz="1200" b="0" i="0" u="none" strike="noStrike" cap="none" dirty="0">
                <a:solidFill>
                  <a:srgbClr val="000000"/>
                </a:solidFill>
                <a:latin typeface="Arial"/>
                <a:ea typeface="Arial"/>
                <a:cs typeface="Arial"/>
                <a:sym typeface="Arial"/>
              </a:rPr>
              <a:t> data op OSLO of implementeren de datastandaard binnen hun tools (</a:t>
            </a:r>
            <a:r>
              <a:rPr lang="nl-NL" sz="1200" b="0" i="0" u="none" strike="noStrike" cap="none" dirty="0" err="1">
                <a:solidFill>
                  <a:srgbClr val="000000"/>
                </a:solidFill>
                <a:latin typeface="Arial"/>
                <a:ea typeface="Arial"/>
                <a:cs typeface="Arial"/>
                <a:sym typeface="Arial"/>
              </a:rPr>
              <a:t>PoC</a:t>
            </a:r>
            <a:r>
              <a:rPr lang="nl-NL" sz="1200" b="0" i="0" u="none" strike="noStrike" cap="none" dirty="0">
                <a:solidFill>
                  <a:srgbClr val="000000"/>
                </a:solidFill>
                <a:latin typeface="Arial"/>
                <a:ea typeface="Arial"/>
                <a:cs typeface="Arial"/>
                <a:sym typeface="Arial"/>
              </a:rPr>
              <a:t>)</a:t>
            </a:r>
            <a:endParaRPr lang="nl-NL" sz="1200" b="0" i="0" u="none" strike="noStrike" cap="none" dirty="0">
              <a:solidFill>
                <a:srgbClr val="000000"/>
              </a:solidFill>
              <a:latin typeface="Arial"/>
              <a:ea typeface="Arial"/>
              <a:cs typeface="Arial"/>
            </a:endParaRPr>
          </a:p>
          <a:p>
            <a:pPr marL="152400">
              <a:buSzPts val="1200"/>
            </a:pPr>
            <a:endParaRPr lang="nl-NL" sz="1200" dirty="0"/>
          </a:p>
          <a:p>
            <a:pPr marL="152400">
              <a:buSzPts val="1200"/>
            </a:pPr>
            <a:endParaRPr lang="nl-NL" sz="1200" dirty="0"/>
          </a:p>
          <a:p>
            <a:pPr marL="152400">
              <a:buSzPts val="1200"/>
            </a:pPr>
            <a:endParaRPr lang="nl-NL" sz="1200" dirty="0"/>
          </a:p>
          <a:p>
            <a:pPr marL="152400">
              <a:buSzPts val="1200"/>
            </a:pPr>
            <a:endParaRPr lang="nl-NL" sz="1200" dirty="0"/>
          </a:p>
          <a:p>
            <a:pPr marL="152400">
              <a:buSzPts val="1200"/>
            </a:pPr>
            <a:endParaRPr lang="nl-NL" sz="1200" dirty="0"/>
          </a:p>
        </p:txBody>
      </p:sp>
      <p:sp>
        <p:nvSpPr>
          <p:cNvPr id="2107" name="Google Shape;2107;g1f0f0b30a0b_1_118">
            <a:hlinkClick r:id="rId4"/>
          </p:cNvPr>
          <p:cNvSpPr/>
          <p:nvPr/>
        </p:nvSpPr>
        <p:spPr>
          <a:xfrm>
            <a:off x="2518237" y="4175751"/>
            <a:ext cx="4107525" cy="759900"/>
          </a:xfrm>
          <a:prstGeom prst="rect">
            <a:avLst/>
          </a:prstGeom>
          <a:solidFill>
            <a:srgbClr val="FFFFFF"/>
          </a:solidFill>
          <a:ln w="25400"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200" b="0" i="0" u="none" strike="noStrike" cap="none">
                <a:solidFill>
                  <a:srgbClr val="373636"/>
                </a:solidFill>
                <a:latin typeface="Arial"/>
                <a:ea typeface="Arial"/>
                <a:cs typeface="Arial"/>
                <a:sym typeface="Arial"/>
              </a:rPr>
              <a:t>Specificatiedocument, verslagen en presentaties kunnen geraadpleegd worden via </a:t>
            </a:r>
            <a:r>
              <a:rPr lang="nl-BE" sz="1200" b="0" i="0" u="none" strike="noStrike" cap="none">
                <a:solidFill>
                  <a:srgbClr val="373636"/>
                </a:solidFill>
                <a:latin typeface="Arial"/>
                <a:ea typeface="Arial"/>
                <a:cs typeface="Arial"/>
                <a:sym typeface="Arial"/>
                <a:hlinkClick r:id="rId3"/>
              </a:rPr>
              <a:t>data.vlaanderen.be</a:t>
            </a:r>
            <a:endParaRPr sz="1200" b="0" i="0" u="none" strike="noStrike" cap="none">
              <a:solidFill>
                <a:srgbClr val="373636"/>
              </a:solidFill>
              <a:latin typeface="Arial"/>
              <a:ea typeface="Arial"/>
              <a:cs typeface="Arial"/>
              <a:sym typeface="Arial"/>
            </a:endParaRPr>
          </a:p>
        </p:txBody>
      </p:sp>
      <p:cxnSp>
        <p:nvCxnSpPr>
          <p:cNvPr id="2" name="Google Shape;628;g2fb1d5e1f94_0_3">
            <a:extLst>
              <a:ext uri="{FF2B5EF4-FFF2-40B4-BE49-F238E27FC236}">
                <a16:creationId xmlns:a16="http://schemas.microsoft.com/office/drawing/2014/main" id="{4FB7A2F3-C7F0-4E97-82E1-ACA07E437D51}"/>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935174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3">
          <a:extLst>
            <a:ext uri="{FF2B5EF4-FFF2-40B4-BE49-F238E27FC236}">
              <a16:creationId xmlns:a16="http://schemas.microsoft.com/office/drawing/2014/main" id="{CEFCB84B-DFCC-1352-3C47-CF578F73B08C}"/>
            </a:ext>
          </a:extLst>
        </p:cNvPr>
        <p:cNvGrpSpPr/>
        <p:nvPr/>
      </p:nvGrpSpPr>
      <p:grpSpPr>
        <a:xfrm>
          <a:off x="0" y="0"/>
          <a:ext cx="0" cy="0"/>
          <a:chOff x="0" y="0"/>
          <a:chExt cx="0" cy="0"/>
        </a:xfrm>
      </p:grpSpPr>
      <p:sp>
        <p:nvSpPr>
          <p:cNvPr id="2104" name="Google Shape;2104;g1f0f0b30a0b_1_118">
            <a:extLst>
              <a:ext uri="{FF2B5EF4-FFF2-40B4-BE49-F238E27FC236}">
                <a16:creationId xmlns:a16="http://schemas.microsoft.com/office/drawing/2014/main" id="{F7F912AF-6451-A2FB-326D-81A8D372F502}"/>
              </a:ext>
            </a:extLst>
          </p:cNvPr>
          <p:cNvSpPr txBox="1"/>
          <p:nvPr/>
        </p:nvSpPr>
        <p:spPr>
          <a:xfrm>
            <a:off x="628650" y="207849"/>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a:latin typeface="Proxima Nova"/>
              </a:rPr>
              <a:t>Publieke review</a:t>
            </a:r>
            <a:endParaRPr sz="2400" b="1">
              <a:latin typeface="Proxima Nova"/>
            </a:endParaRPr>
          </a:p>
        </p:txBody>
      </p:sp>
      <p:sp>
        <p:nvSpPr>
          <p:cNvPr id="2106" name="Google Shape;2106;g1f0f0b30a0b_1_118">
            <a:extLst>
              <a:ext uri="{FF2B5EF4-FFF2-40B4-BE49-F238E27FC236}">
                <a16:creationId xmlns:a16="http://schemas.microsoft.com/office/drawing/2014/main" id="{436C4363-64CD-3B2A-C72E-1EDC73739DBD}"/>
              </a:ext>
            </a:extLst>
          </p:cNvPr>
          <p:cNvSpPr txBox="1"/>
          <p:nvPr/>
        </p:nvSpPr>
        <p:spPr>
          <a:xfrm>
            <a:off x="730425" y="1140352"/>
            <a:ext cx="7949100" cy="321881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NL" sz="1200" b="1" i="0" u="none" strike="noStrike" cap="none" dirty="0">
                <a:solidFill>
                  <a:srgbClr val="000000"/>
                </a:solidFill>
                <a:latin typeface="Arial"/>
                <a:ea typeface="Arial"/>
                <a:cs typeface="Arial"/>
                <a:sym typeface="Arial"/>
              </a:rPr>
              <a:t>Overzicht Issues op Github</a:t>
            </a:r>
          </a:p>
          <a:p>
            <a:pPr marL="0" marR="0" lvl="0" indent="0" algn="l" rtl="0">
              <a:lnSpc>
                <a:spcPct val="100000"/>
              </a:lnSpc>
              <a:spcBef>
                <a:spcPts val="0"/>
              </a:spcBef>
              <a:spcAft>
                <a:spcPts val="0"/>
              </a:spcAft>
              <a:buClr>
                <a:srgbClr val="000000"/>
              </a:buClr>
              <a:buSzPts val="1200"/>
              <a:buFont typeface="Arial"/>
              <a:buNone/>
            </a:pPr>
            <a:endParaRPr lang="nl-NL" sz="1200" b="1" i="0" u="none" strike="noStrike" cap="none" dirty="0">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endParaRPr lang="nl-NL" sz="1200" b="0" i="0" u="none" strike="noStrike" cap="none" dirty="0">
              <a:solidFill>
                <a:srgbClr val="000000"/>
              </a:solidFill>
              <a:latin typeface="Arial"/>
              <a:ea typeface="Arial"/>
              <a:cs typeface="Arial"/>
              <a:sym typeface="Arial"/>
            </a:endParaRPr>
          </a:p>
          <a:p>
            <a:pPr marL="152400">
              <a:buSzPts val="1200"/>
            </a:pPr>
            <a:endParaRPr lang="nl-NL" sz="1200" dirty="0"/>
          </a:p>
          <a:p>
            <a:pPr marL="152400">
              <a:buSzPts val="1200"/>
            </a:pPr>
            <a:endParaRPr lang="nl-NL" sz="1200" dirty="0"/>
          </a:p>
          <a:p>
            <a:pPr marL="152400">
              <a:buSzPts val="1200"/>
            </a:pPr>
            <a:endParaRPr lang="nl-NL" sz="1200" dirty="0"/>
          </a:p>
          <a:p>
            <a:pPr marL="152400">
              <a:buSzPts val="1200"/>
            </a:pPr>
            <a:endParaRPr lang="nl-NL" sz="1200" dirty="0"/>
          </a:p>
          <a:p>
            <a:pPr marL="152400">
              <a:buSzPts val="1200"/>
            </a:pPr>
            <a:endParaRPr lang="nl-NL" sz="1200" dirty="0"/>
          </a:p>
        </p:txBody>
      </p:sp>
      <p:cxnSp>
        <p:nvCxnSpPr>
          <p:cNvPr id="2" name="Google Shape;628;g2fb1d5e1f94_0_3">
            <a:extLst>
              <a:ext uri="{FF2B5EF4-FFF2-40B4-BE49-F238E27FC236}">
                <a16:creationId xmlns:a16="http://schemas.microsoft.com/office/drawing/2014/main" id="{5E81F0C8-3A65-0C60-8F9D-BB0280A209F4}"/>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pic>
        <p:nvPicPr>
          <p:cNvPr id="6" name="Picture 5">
            <a:extLst>
              <a:ext uri="{FF2B5EF4-FFF2-40B4-BE49-F238E27FC236}">
                <a16:creationId xmlns:a16="http://schemas.microsoft.com/office/drawing/2014/main" id="{033A3400-C208-6CFB-8603-52C3EE6A987A}"/>
              </a:ext>
            </a:extLst>
          </p:cNvPr>
          <p:cNvPicPr>
            <a:picLocks noChangeAspect="1"/>
          </p:cNvPicPr>
          <p:nvPr/>
        </p:nvPicPr>
        <p:blipFill>
          <a:blip r:embed="rId3"/>
          <a:srcRect t="8586"/>
          <a:stretch/>
        </p:blipFill>
        <p:spPr>
          <a:xfrm>
            <a:off x="2078182" y="1447470"/>
            <a:ext cx="7065818" cy="3273106"/>
          </a:xfrm>
          <a:prstGeom prst="rect">
            <a:avLst/>
          </a:prstGeom>
        </p:spPr>
      </p:pic>
    </p:spTree>
    <p:extLst>
      <p:ext uri="{BB962C8B-B14F-4D97-AF65-F5344CB8AC3E}">
        <p14:creationId xmlns:p14="http://schemas.microsoft.com/office/powerpoint/2010/main" val="1475922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F50EC-85C2-A98E-B133-5C08680EBF4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FB65A8A-565A-4387-BBF4-EE9B4AF2BD9E}"/>
              </a:ext>
            </a:extLst>
          </p:cNvPr>
          <p:cNvSpPr>
            <a:spLocks noGrp="1"/>
          </p:cNvSpPr>
          <p:nvPr>
            <p:ph type="body" idx="1"/>
          </p:nvPr>
        </p:nvSpPr>
        <p:spPr>
          <a:xfrm>
            <a:off x="532277" y="895792"/>
            <a:ext cx="7872603" cy="2754000"/>
          </a:xfrm>
        </p:spPr>
        <p:txBody>
          <a:bodyPr/>
          <a:lstStyle/>
          <a:p>
            <a:pPr marL="102870" indent="0">
              <a:buNone/>
            </a:pPr>
            <a:r>
              <a:rPr lang="en-US" sz="1600" dirty="0">
                <a:hlinkClick r:id="rId2"/>
              </a:rPr>
              <a:t>issue #1</a:t>
            </a:r>
            <a:r>
              <a:rPr lang="en-US" sz="1600" dirty="0"/>
              <a:t>: </a:t>
            </a:r>
            <a:r>
              <a:rPr lang="en-US" sz="1600" dirty="0" err="1"/>
              <a:t>verwisseling</a:t>
            </a:r>
            <a:r>
              <a:rPr lang="en-US" sz="1600" dirty="0"/>
              <a:t> van label </a:t>
            </a:r>
            <a:r>
              <a:rPr lang="en-US" sz="1600" dirty="0" err="1"/>
              <a:t>en</a:t>
            </a:r>
            <a:r>
              <a:rPr lang="en-US" sz="1600" dirty="0"/>
              <a:t> </a:t>
            </a:r>
            <a:r>
              <a:rPr lang="en-US" sz="1600" dirty="0" err="1"/>
              <a:t>definitie</a:t>
            </a:r>
            <a:r>
              <a:rPr lang="en-US" sz="1600" dirty="0"/>
              <a:t> </a:t>
            </a:r>
            <a:r>
              <a:rPr lang="en-US" sz="1600" dirty="0" err="1"/>
              <a:t>voor</a:t>
            </a:r>
            <a:r>
              <a:rPr lang="en-US" sz="1600" dirty="0"/>
              <a:t> </a:t>
            </a:r>
            <a:r>
              <a:rPr lang="en-US" sz="1600" dirty="0" err="1"/>
              <a:t>startdatum</a:t>
            </a:r>
            <a:r>
              <a:rPr lang="en-US" sz="1600" dirty="0"/>
              <a:t> </a:t>
            </a:r>
            <a:r>
              <a:rPr lang="en-US" sz="1600" dirty="0" err="1"/>
              <a:t>en</a:t>
            </a:r>
            <a:r>
              <a:rPr lang="en-US" sz="1600" dirty="0"/>
              <a:t> </a:t>
            </a:r>
            <a:r>
              <a:rPr lang="en-US" sz="1600" dirty="0" err="1"/>
              <a:t>einddatum</a:t>
            </a:r>
            <a:r>
              <a:rPr lang="en-US" sz="1600" dirty="0"/>
              <a:t> van </a:t>
            </a:r>
            <a:r>
              <a:rPr lang="en-US" sz="1600" dirty="0" err="1"/>
              <a:t>een</a:t>
            </a:r>
            <a:r>
              <a:rPr lang="en-US" sz="1600" dirty="0"/>
              <a:t> </a:t>
            </a:r>
            <a:r>
              <a:rPr lang="en-US" sz="1600" dirty="0" err="1"/>
              <a:t>Solvaliliteitsindicator</a:t>
            </a:r>
            <a:endParaRPr lang="en-US" sz="1600">
              <a:solidFill>
                <a:srgbClr val="000000"/>
              </a:solidFill>
            </a:endParaRPr>
          </a:p>
          <a:p>
            <a:pPr marL="102870" indent="0">
              <a:buNone/>
            </a:pPr>
            <a:endParaRPr lang="en-US" sz="1600" dirty="0"/>
          </a:p>
          <a:p>
            <a:pPr marL="102870" indent="0">
              <a:buNone/>
            </a:pPr>
            <a:r>
              <a:rPr lang="en-US" sz="1600" dirty="0">
                <a:hlinkClick r:id="rId3"/>
              </a:rPr>
              <a:t>issue #2</a:t>
            </a:r>
            <a:r>
              <a:rPr lang="en-US" sz="1600" dirty="0">
                <a:solidFill>
                  <a:srgbClr val="373636"/>
                </a:solidFill>
              </a:rPr>
              <a:t>: </a:t>
            </a:r>
            <a:r>
              <a:rPr lang="en-US" sz="1600" dirty="0" err="1">
                <a:solidFill>
                  <a:srgbClr val="373636"/>
                </a:solidFill>
              </a:rPr>
              <a:t>definitie</a:t>
            </a:r>
            <a:r>
              <a:rPr lang="en-US" sz="1600" dirty="0">
                <a:solidFill>
                  <a:srgbClr val="373636"/>
                </a:solidFill>
              </a:rPr>
              <a:t> </a:t>
            </a:r>
            <a:r>
              <a:rPr lang="en-US" sz="1600" dirty="0" err="1">
                <a:solidFill>
                  <a:srgbClr val="373636"/>
                </a:solidFill>
              </a:rPr>
              <a:t>voor</a:t>
            </a:r>
            <a:r>
              <a:rPr lang="en-US" sz="1600" dirty="0">
                <a:solidFill>
                  <a:srgbClr val="373636"/>
                </a:solidFill>
              </a:rPr>
              <a:t> </a:t>
            </a:r>
            <a:r>
              <a:rPr lang="en-US" sz="1600" dirty="0" err="1">
                <a:solidFill>
                  <a:srgbClr val="373636"/>
                </a:solidFill>
              </a:rPr>
              <a:t>Betwisting</a:t>
            </a:r>
            <a:r>
              <a:rPr lang="en-US" sz="1600" dirty="0">
                <a:solidFill>
                  <a:srgbClr val="373636"/>
                </a:solidFill>
              </a:rPr>
              <a:t> </a:t>
            </a:r>
            <a:r>
              <a:rPr lang="en-US" sz="1600" dirty="0" err="1">
                <a:solidFill>
                  <a:srgbClr val="373636"/>
                </a:solidFill>
              </a:rPr>
              <a:t>overgenomen</a:t>
            </a:r>
            <a:r>
              <a:rPr lang="en-US" sz="1600" dirty="0">
                <a:solidFill>
                  <a:srgbClr val="373636"/>
                </a:solidFill>
              </a:rPr>
              <a:t> </a:t>
            </a:r>
            <a:r>
              <a:rPr lang="en-US" sz="1600" dirty="0" err="1">
                <a:solidFill>
                  <a:srgbClr val="373636"/>
                </a:solidFill>
              </a:rPr>
              <a:t>uit</a:t>
            </a:r>
            <a:r>
              <a:rPr lang="en-US" sz="1600" dirty="0">
                <a:solidFill>
                  <a:srgbClr val="373636"/>
                </a:solidFill>
              </a:rPr>
              <a:t> het </a:t>
            </a:r>
            <a:r>
              <a:rPr lang="en-US" sz="1600" dirty="0" err="1">
                <a:solidFill>
                  <a:srgbClr val="373636"/>
                </a:solidFill>
              </a:rPr>
              <a:t>verslag</a:t>
            </a:r>
            <a:r>
              <a:rPr lang="en-US" sz="1600" dirty="0">
                <a:solidFill>
                  <a:srgbClr val="373636"/>
                </a:solidFill>
              </a:rPr>
              <a:t> van de </a:t>
            </a:r>
            <a:r>
              <a:rPr lang="en-US" sz="1600" dirty="0" err="1">
                <a:solidFill>
                  <a:srgbClr val="373636"/>
                </a:solidFill>
              </a:rPr>
              <a:t>eerste</a:t>
            </a:r>
            <a:r>
              <a:rPr lang="en-US" sz="1600" dirty="0">
                <a:solidFill>
                  <a:srgbClr val="373636"/>
                </a:solidFill>
              </a:rPr>
              <a:t> </a:t>
            </a:r>
            <a:r>
              <a:rPr lang="en-US" sz="1600" dirty="0" err="1">
                <a:solidFill>
                  <a:srgbClr val="373636"/>
                </a:solidFill>
              </a:rPr>
              <a:t>thematische</a:t>
            </a:r>
            <a:r>
              <a:rPr lang="en-US" sz="1600" dirty="0">
                <a:solidFill>
                  <a:srgbClr val="373636"/>
                </a:solidFill>
              </a:rPr>
              <a:t> </a:t>
            </a:r>
            <a:r>
              <a:rPr lang="en-US" sz="1600" dirty="0" err="1">
                <a:solidFill>
                  <a:srgbClr val="373636"/>
                </a:solidFill>
              </a:rPr>
              <a:t>werkgroep</a:t>
            </a:r>
            <a:endParaRPr lang="en-US" sz="2400" dirty="0">
              <a:solidFill>
                <a:srgbClr val="373636"/>
              </a:solidFill>
            </a:endParaRPr>
          </a:p>
          <a:p>
            <a:pPr marL="102870" indent="0">
              <a:buNone/>
            </a:pPr>
            <a:endParaRPr lang="en-US" sz="1600" dirty="0">
              <a:solidFill>
                <a:srgbClr val="373636"/>
              </a:solidFill>
            </a:endParaRPr>
          </a:p>
          <a:p>
            <a:pPr marL="102870" indent="0">
              <a:buNone/>
            </a:pPr>
            <a:r>
              <a:rPr lang="en-US" sz="1600" dirty="0">
                <a:solidFill>
                  <a:srgbClr val="7799B7"/>
                </a:solidFill>
                <a:hlinkClick r:id="rId4">
                  <a:extLst>
                    <a:ext uri="{A12FA001-AC4F-418D-AE19-62706E023703}">
                      <ahyp:hlinkClr xmlns:ahyp="http://schemas.microsoft.com/office/drawing/2018/hyperlinkcolor" val="tx"/>
                    </a:ext>
                  </a:extLst>
                </a:hlinkClick>
              </a:rPr>
              <a:t>issue #4</a:t>
            </a:r>
            <a:r>
              <a:rPr lang="en-US" sz="1600" dirty="0">
                <a:solidFill>
                  <a:srgbClr val="4A86E8"/>
                </a:solidFill>
              </a:rPr>
              <a:t>:</a:t>
            </a:r>
            <a:r>
              <a:rPr lang="en-US" sz="1600" dirty="0">
                <a:solidFill>
                  <a:srgbClr val="373636"/>
                </a:solidFill>
              </a:rPr>
              <a:t> de </a:t>
            </a:r>
            <a:r>
              <a:rPr lang="en-US" sz="1600" i="1" err="1">
                <a:solidFill>
                  <a:srgbClr val="373636"/>
                </a:solidFill>
              </a:rPr>
              <a:t>aarde</a:t>
            </a:r>
            <a:r>
              <a:rPr lang="en-US" sz="1600" dirty="0">
                <a:solidFill>
                  <a:srgbClr val="373636"/>
                </a:solidFill>
              </a:rPr>
              <a:t> van de </a:t>
            </a:r>
            <a:r>
              <a:rPr lang="en-US" sz="1600" err="1">
                <a:solidFill>
                  <a:srgbClr val="373636"/>
                </a:solidFill>
              </a:rPr>
              <a:t>solvabiliteitsindicator</a:t>
            </a:r>
            <a:r>
              <a:rPr lang="en-US" sz="1600" dirty="0">
                <a:solidFill>
                  <a:srgbClr val="373636"/>
                </a:solidFill>
              </a:rPr>
              <a:t> </a:t>
            </a:r>
            <a:r>
              <a:rPr lang="en-US" sz="1600" err="1">
                <a:solidFill>
                  <a:srgbClr val="373636"/>
                </a:solidFill>
              </a:rPr>
              <a:t>vervangen</a:t>
            </a:r>
            <a:r>
              <a:rPr lang="en-US" sz="1600" dirty="0">
                <a:solidFill>
                  <a:srgbClr val="373636"/>
                </a:solidFill>
              </a:rPr>
              <a:t> door de </a:t>
            </a:r>
            <a:r>
              <a:rPr lang="en-US" sz="1600" i="1" err="1">
                <a:solidFill>
                  <a:srgbClr val="373636"/>
                </a:solidFill>
              </a:rPr>
              <a:t>aard</a:t>
            </a:r>
            <a:r>
              <a:rPr lang="en-US" sz="1600" dirty="0">
                <a:solidFill>
                  <a:srgbClr val="373636"/>
                </a:solidFill>
              </a:rPr>
              <a:t> van …</a:t>
            </a:r>
          </a:p>
          <a:p>
            <a:pPr marL="102870" indent="0">
              <a:buNone/>
            </a:pPr>
            <a:endParaRPr lang="en-US" sz="1600" dirty="0">
              <a:solidFill>
                <a:srgbClr val="373636"/>
              </a:solidFill>
            </a:endParaRPr>
          </a:p>
          <a:p>
            <a:pPr marL="102870" indent="0">
              <a:buNone/>
            </a:pPr>
            <a:r>
              <a:rPr lang="en-US" sz="1600" dirty="0">
                <a:solidFill>
                  <a:srgbClr val="373636"/>
                </a:solidFill>
                <a:hlinkClick r:id="rId5"/>
              </a:rPr>
              <a:t>issue #5</a:t>
            </a:r>
            <a:r>
              <a:rPr lang="en-US" sz="1600" dirty="0">
                <a:solidFill>
                  <a:srgbClr val="373636"/>
                </a:solidFill>
              </a:rPr>
              <a:t>: </a:t>
            </a:r>
            <a:r>
              <a:rPr lang="en-US" sz="1600" i="1" dirty="0" err="1">
                <a:solidFill>
                  <a:srgbClr val="373636"/>
                </a:solidFill>
              </a:rPr>
              <a:t>gevolgd</a:t>
            </a:r>
            <a:r>
              <a:rPr lang="en-US" sz="1600" i="1" dirty="0">
                <a:solidFill>
                  <a:srgbClr val="373636"/>
                </a:solidFill>
              </a:rPr>
              <a:t> </a:t>
            </a:r>
            <a:r>
              <a:rPr lang="en-US" sz="1600" i="1" dirty="0" err="1">
                <a:solidFill>
                  <a:srgbClr val="373636"/>
                </a:solidFill>
              </a:rPr>
              <a:t>afbetalingsplan</a:t>
            </a:r>
            <a:r>
              <a:rPr lang="en-US" sz="1600" dirty="0">
                <a:solidFill>
                  <a:srgbClr val="373636"/>
                </a:solidFill>
              </a:rPr>
              <a:t> </a:t>
            </a:r>
            <a:r>
              <a:rPr lang="en-US" sz="1600" dirty="0" err="1">
                <a:solidFill>
                  <a:srgbClr val="373636"/>
                </a:solidFill>
              </a:rPr>
              <a:t>vervangen</a:t>
            </a:r>
            <a:r>
              <a:rPr lang="en-US" sz="1600" dirty="0">
                <a:solidFill>
                  <a:srgbClr val="373636"/>
                </a:solidFill>
              </a:rPr>
              <a:t> door </a:t>
            </a:r>
            <a:r>
              <a:rPr lang="en-US" sz="1600" i="1" dirty="0" err="1">
                <a:solidFill>
                  <a:srgbClr val="373636"/>
                </a:solidFill>
              </a:rPr>
              <a:t>gevolgd</a:t>
            </a:r>
            <a:endParaRPr lang="en-US" sz="1600" i="1">
              <a:solidFill>
                <a:srgbClr val="373636"/>
              </a:solidFill>
            </a:endParaRPr>
          </a:p>
          <a:p>
            <a:pPr marL="102870" indent="0">
              <a:buNone/>
            </a:pPr>
            <a:r>
              <a:rPr lang="en-US" sz="1600" i="1" dirty="0">
                <a:solidFill>
                  <a:srgbClr val="373636"/>
                </a:solidFill>
              </a:rPr>
              <a:t> </a:t>
            </a:r>
            <a:r>
              <a:rPr lang="en-US" sz="1600" i="1" err="1">
                <a:solidFill>
                  <a:srgbClr val="373636"/>
                </a:solidFill>
              </a:rPr>
              <a:t>afbetalingsplanonderdeel</a:t>
            </a:r>
            <a:r>
              <a:rPr lang="en-US" sz="1600" dirty="0">
                <a:solidFill>
                  <a:srgbClr val="373636"/>
                </a:solidFill>
              </a:rPr>
              <a:t> in label </a:t>
            </a:r>
            <a:r>
              <a:rPr lang="en-US" sz="1600" err="1">
                <a:solidFill>
                  <a:srgbClr val="373636"/>
                </a:solidFill>
              </a:rPr>
              <a:t>en</a:t>
            </a:r>
            <a:r>
              <a:rPr lang="en-US" sz="1600" dirty="0">
                <a:solidFill>
                  <a:srgbClr val="373636"/>
                </a:solidFill>
              </a:rPr>
              <a:t> </a:t>
            </a:r>
            <a:r>
              <a:rPr lang="en-US" sz="1600" err="1">
                <a:solidFill>
                  <a:srgbClr val="373636"/>
                </a:solidFill>
              </a:rPr>
              <a:t>definitie</a:t>
            </a:r>
            <a:r>
              <a:rPr lang="en-US" sz="1600" dirty="0">
                <a:solidFill>
                  <a:srgbClr val="373636"/>
                </a:solidFill>
              </a:rPr>
              <a:t> van </a:t>
            </a:r>
            <a:r>
              <a:rPr lang="en-US" sz="1600" i="1" err="1">
                <a:solidFill>
                  <a:srgbClr val="373636"/>
                </a:solidFill>
              </a:rPr>
              <a:t>Afbetaling.gevolgdAfbetalingsplan</a:t>
            </a:r>
            <a:endParaRPr lang="en-US" sz="1600" i="1">
              <a:solidFill>
                <a:srgbClr val="373636"/>
              </a:solidFill>
            </a:endParaRPr>
          </a:p>
          <a:p>
            <a:pPr marL="102870" indent="0">
              <a:buNone/>
            </a:pPr>
            <a:endParaRPr lang="en-US" sz="1600" dirty="0"/>
          </a:p>
        </p:txBody>
      </p:sp>
      <p:sp>
        <p:nvSpPr>
          <p:cNvPr id="4" name="Title 1">
            <a:extLst>
              <a:ext uri="{FF2B5EF4-FFF2-40B4-BE49-F238E27FC236}">
                <a16:creationId xmlns:a16="http://schemas.microsoft.com/office/drawing/2014/main" id="{1EA04CDD-E1A5-EC94-E4FD-ECA5F9F52955}"/>
              </a:ext>
            </a:extLst>
          </p:cNvPr>
          <p:cNvSpPr>
            <a:spLocks noGrp="1"/>
          </p:cNvSpPr>
          <p:nvPr/>
        </p:nvSpPr>
        <p:spPr>
          <a:xfrm>
            <a:off x="457800" y="262200"/>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2400" dirty="0" err="1"/>
              <a:t>Correctie</a:t>
            </a:r>
            <a:r>
              <a:rPr lang="en-US" sz="2400" dirty="0"/>
              <a:t> van typo's </a:t>
            </a:r>
            <a:r>
              <a:rPr lang="en-US" sz="2400" dirty="0" err="1"/>
              <a:t>en</a:t>
            </a:r>
            <a:r>
              <a:rPr lang="en-US" sz="2400" dirty="0"/>
              <a:t> copy/paste </a:t>
            </a:r>
            <a:r>
              <a:rPr lang="en-US" sz="2400" dirty="0" err="1"/>
              <a:t>fouten</a:t>
            </a:r>
            <a:endParaRPr lang="en-US" sz="1800" b="1" dirty="0" err="1"/>
          </a:p>
        </p:txBody>
      </p:sp>
    </p:spTree>
    <p:extLst>
      <p:ext uri="{BB962C8B-B14F-4D97-AF65-F5344CB8AC3E}">
        <p14:creationId xmlns:p14="http://schemas.microsoft.com/office/powerpoint/2010/main" val="150676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E9113-41C6-A30A-F502-C2057D6BD377}"/>
              </a:ext>
            </a:extLst>
          </p:cNvPr>
          <p:cNvSpPr>
            <a:spLocks noGrp="1"/>
          </p:cNvSpPr>
          <p:nvPr>
            <p:ph type="body" idx="1"/>
          </p:nvPr>
        </p:nvSpPr>
        <p:spPr>
          <a:xfrm>
            <a:off x="555446" y="942130"/>
            <a:ext cx="7872603" cy="2754000"/>
          </a:xfrm>
        </p:spPr>
        <p:txBody>
          <a:bodyPr/>
          <a:lstStyle/>
          <a:p>
            <a:pPr marL="102870" indent="0">
              <a:buNone/>
            </a:pPr>
            <a:r>
              <a:rPr lang="en-US" sz="1600" dirty="0">
                <a:hlinkClick r:id="rId2"/>
              </a:rPr>
              <a:t>issue #6</a:t>
            </a:r>
            <a:r>
              <a:rPr lang="en-US" sz="1600" dirty="0"/>
              <a:t>: </a:t>
            </a:r>
            <a:r>
              <a:rPr lang="en-US" sz="1600" i="1" dirty="0" err="1"/>
              <a:t>isDeelvan</a:t>
            </a:r>
            <a:r>
              <a:rPr lang="en-US" sz="1600" dirty="0"/>
              <a:t> </a:t>
            </a:r>
            <a:r>
              <a:rPr lang="en-US" sz="1600" dirty="0" err="1"/>
              <a:t>vervangen</a:t>
            </a:r>
            <a:r>
              <a:rPr lang="en-US" sz="1600" dirty="0"/>
              <a:t> door </a:t>
            </a:r>
            <a:r>
              <a:rPr lang="en-US" sz="1600" i="1" dirty="0" err="1"/>
              <a:t>isDeelVan</a:t>
            </a:r>
            <a:r>
              <a:rPr lang="en-US" sz="1600" dirty="0"/>
              <a:t> in de URI https://data.vlaanderen.be/ns/schuldbeheer#isDeelVan</a:t>
            </a:r>
            <a:endParaRPr lang="en-US"/>
          </a:p>
          <a:p>
            <a:pPr marL="102870" indent="0">
              <a:buNone/>
            </a:pPr>
            <a:endParaRPr lang="en-US" sz="1600" dirty="0"/>
          </a:p>
          <a:p>
            <a:pPr marL="102870" indent="0">
              <a:buNone/>
            </a:pPr>
            <a:r>
              <a:rPr lang="en-US" sz="1600" dirty="0">
                <a:hlinkClick r:id="rId3"/>
              </a:rPr>
              <a:t>issue #7</a:t>
            </a:r>
            <a:r>
              <a:rPr lang="en-US" sz="1600" dirty="0"/>
              <a:t>: </a:t>
            </a:r>
            <a:r>
              <a:rPr lang="en-US" sz="1600" i="1" err="1"/>
              <a:t>stelt</a:t>
            </a:r>
            <a:r>
              <a:rPr lang="en-US" sz="1600" i="1" dirty="0"/>
              <a:t> </a:t>
            </a:r>
            <a:r>
              <a:rPr lang="en-US" sz="1600" i="1" err="1"/>
              <a:t>voor</a:t>
            </a:r>
            <a:r>
              <a:rPr lang="en-US" sz="1600" dirty="0"/>
              <a:t> </a:t>
            </a:r>
            <a:r>
              <a:rPr lang="en-US" sz="1600" err="1"/>
              <a:t>vervangen</a:t>
            </a:r>
            <a:r>
              <a:rPr lang="en-US" sz="1600" dirty="0"/>
              <a:t> door </a:t>
            </a:r>
            <a:r>
              <a:rPr lang="en-US" sz="1600" i="1" err="1"/>
              <a:t>voorgesteld</a:t>
            </a:r>
            <a:r>
              <a:rPr lang="en-US" sz="1600" i="1" dirty="0"/>
              <a:t> </a:t>
            </a:r>
            <a:r>
              <a:rPr lang="en-US" sz="1600" i="1" err="1"/>
              <a:t>afbetalingsplan</a:t>
            </a:r>
            <a:r>
              <a:rPr lang="en-US" sz="1600" dirty="0"/>
              <a:t> </a:t>
            </a:r>
            <a:r>
              <a:rPr lang="en-US" sz="1600" err="1"/>
              <a:t>als</a:t>
            </a:r>
            <a:r>
              <a:rPr lang="en-US" sz="1600" dirty="0"/>
              <a:t> label van </a:t>
            </a:r>
            <a:r>
              <a:rPr lang="en-US" sz="1600" i="1" err="1"/>
              <a:t>Voorstel.voorgesteldAfbetalingsplan</a:t>
            </a:r>
            <a:r>
              <a:rPr lang="en-US" sz="1600" dirty="0"/>
              <a:t> </a:t>
            </a:r>
            <a:endParaRPr lang="en-US" sz="1600">
              <a:solidFill>
                <a:srgbClr val="000000"/>
              </a:solidFill>
            </a:endParaRPr>
          </a:p>
          <a:p>
            <a:pPr marL="102870" indent="0">
              <a:buNone/>
            </a:pPr>
            <a:endParaRPr lang="en-US" sz="1600" dirty="0"/>
          </a:p>
          <a:p>
            <a:pPr marL="102870" indent="0">
              <a:buNone/>
            </a:pPr>
            <a:r>
              <a:rPr lang="en-US" sz="1600" dirty="0">
                <a:hlinkClick r:id="rId4"/>
              </a:rPr>
              <a:t>issue #9</a:t>
            </a:r>
            <a:r>
              <a:rPr lang="en-US" sz="1600" dirty="0"/>
              <a:t>: </a:t>
            </a:r>
            <a:r>
              <a:rPr lang="en-US" sz="1600" i="1" err="1"/>
              <a:t>prov:Agent</a:t>
            </a:r>
            <a:r>
              <a:rPr lang="en-US" sz="1600" dirty="0"/>
              <a:t> in </a:t>
            </a:r>
            <a:r>
              <a:rPr lang="en-US" sz="1600" err="1"/>
              <a:t>plaats</a:t>
            </a:r>
            <a:r>
              <a:rPr lang="en-US" sz="1600" dirty="0"/>
              <a:t> van </a:t>
            </a:r>
            <a:r>
              <a:rPr lang="en-US" sz="1600" i="1" err="1"/>
              <a:t>dc:Agent</a:t>
            </a:r>
            <a:r>
              <a:rPr lang="en-US" sz="1600" dirty="0"/>
              <a:t> </a:t>
            </a:r>
            <a:r>
              <a:rPr lang="en-US" sz="1600" err="1"/>
              <a:t>als</a:t>
            </a:r>
            <a:r>
              <a:rPr lang="en-US" sz="1600" dirty="0"/>
              <a:t> range van </a:t>
            </a:r>
            <a:r>
              <a:rPr lang="en-US" sz="1600" i="1" err="1"/>
              <a:t>Solvabiliteitsprofiel.bepaaldDoor</a:t>
            </a:r>
            <a:r>
              <a:rPr lang="en-US" sz="1600" dirty="0"/>
              <a:t> </a:t>
            </a:r>
            <a:r>
              <a:rPr lang="en-US" sz="1600" err="1"/>
              <a:t>en</a:t>
            </a:r>
            <a:r>
              <a:rPr lang="en-US" sz="1600" dirty="0"/>
              <a:t> </a:t>
            </a:r>
            <a:r>
              <a:rPr lang="en-US" sz="1600" i="1" err="1"/>
              <a:t>SociaalStatuut.toegekendDoor</a:t>
            </a:r>
            <a:r>
              <a:rPr lang="en-US" sz="1600" i="1" dirty="0"/>
              <a:t> </a:t>
            </a:r>
            <a:r>
              <a:rPr lang="en-US" sz="1600" dirty="0"/>
              <a:t>(in </a:t>
            </a:r>
            <a:r>
              <a:rPr lang="en-US" sz="1600" err="1"/>
              <a:t>lijn</a:t>
            </a:r>
            <a:r>
              <a:rPr lang="en-US" sz="1600" dirty="0"/>
              <a:t> met de range van </a:t>
            </a:r>
            <a:r>
              <a:rPr lang="en-US" sz="1600" err="1"/>
              <a:t>andere</a:t>
            </a:r>
            <a:r>
              <a:rPr lang="en-US" sz="1600" dirty="0"/>
              <a:t> </a:t>
            </a:r>
            <a:r>
              <a:rPr lang="en-US" sz="1600" err="1"/>
              <a:t>eigenschappen</a:t>
            </a:r>
            <a:r>
              <a:rPr lang="en-US" sz="1600" dirty="0"/>
              <a:t> die in het </a:t>
            </a:r>
            <a:r>
              <a:rPr lang="en-US" sz="1600" err="1"/>
              <a:t>vocabularium</a:t>
            </a:r>
            <a:r>
              <a:rPr lang="en-US" sz="1600" dirty="0"/>
              <a:t> </a:t>
            </a:r>
            <a:r>
              <a:rPr lang="en-US" sz="1600" err="1"/>
              <a:t>Schuldbeheer</a:t>
            </a:r>
            <a:r>
              <a:rPr lang="en-US" sz="1600" dirty="0"/>
              <a:t> </a:t>
            </a:r>
            <a:r>
              <a:rPr lang="en-US" sz="1600" err="1"/>
              <a:t>werden</a:t>
            </a:r>
            <a:r>
              <a:rPr lang="en-US" sz="1600" dirty="0"/>
              <a:t> </a:t>
            </a:r>
            <a:r>
              <a:rPr lang="en-US" sz="1600" err="1"/>
              <a:t>gedefinieerd</a:t>
            </a:r>
            <a:r>
              <a:rPr lang="en-US" sz="1600"/>
              <a:t>) </a:t>
            </a:r>
            <a:endParaRPr lang="en-US"/>
          </a:p>
        </p:txBody>
      </p:sp>
      <p:sp>
        <p:nvSpPr>
          <p:cNvPr id="4" name="Title 1">
            <a:extLst>
              <a:ext uri="{FF2B5EF4-FFF2-40B4-BE49-F238E27FC236}">
                <a16:creationId xmlns:a16="http://schemas.microsoft.com/office/drawing/2014/main" id="{620B86C6-72AB-D03E-4504-738C29D4E18E}"/>
              </a:ext>
            </a:extLst>
          </p:cNvPr>
          <p:cNvSpPr>
            <a:spLocks noGrp="1"/>
          </p:cNvSpPr>
          <p:nvPr/>
        </p:nvSpPr>
        <p:spPr>
          <a:xfrm>
            <a:off x="457800" y="262200"/>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2400" dirty="0" err="1"/>
              <a:t>Correctie</a:t>
            </a:r>
            <a:r>
              <a:rPr lang="en-US" sz="2400" dirty="0"/>
              <a:t> van typo's </a:t>
            </a:r>
            <a:r>
              <a:rPr lang="en-US" sz="2400" dirty="0" err="1"/>
              <a:t>en</a:t>
            </a:r>
            <a:r>
              <a:rPr lang="en-US" sz="2400" dirty="0"/>
              <a:t> copy/paste </a:t>
            </a:r>
            <a:r>
              <a:rPr lang="en-US" sz="2400" dirty="0" err="1"/>
              <a:t>fouten</a:t>
            </a:r>
            <a:endParaRPr lang="en-US" sz="1800" b="1" dirty="0" err="1"/>
          </a:p>
        </p:txBody>
      </p:sp>
    </p:spTree>
    <p:extLst>
      <p:ext uri="{BB962C8B-B14F-4D97-AF65-F5344CB8AC3E}">
        <p14:creationId xmlns:p14="http://schemas.microsoft.com/office/powerpoint/2010/main" val="535542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D91E3-1C9D-F1DA-DC78-9755C0AFE49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40A6A70-3BBB-003E-2CA7-EA94C8F47A1A}"/>
              </a:ext>
            </a:extLst>
          </p:cNvPr>
          <p:cNvSpPr>
            <a:spLocks noGrp="1"/>
          </p:cNvSpPr>
          <p:nvPr>
            <p:ph type="body" idx="1"/>
          </p:nvPr>
        </p:nvSpPr>
        <p:spPr>
          <a:xfrm>
            <a:off x="540000" y="1436400"/>
            <a:ext cx="7872603" cy="2754000"/>
          </a:xfrm>
        </p:spPr>
        <p:txBody>
          <a:bodyPr/>
          <a:lstStyle/>
          <a:p>
            <a:pPr marL="102870" indent="0">
              <a:buNone/>
            </a:pPr>
            <a:r>
              <a:rPr lang="en-US" sz="2400" dirty="0">
                <a:hlinkClick r:id="rId2"/>
              </a:rPr>
              <a:t>issue #3</a:t>
            </a:r>
            <a:r>
              <a:rPr lang="en-US" sz="2400" dirty="0"/>
              <a:t>: </a:t>
            </a:r>
            <a:endParaRPr lang="en-US" sz="1800" dirty="0" err="1">
              <a:solidFill>
                <a:srgbClr val="000000"/>
              </a:solidFill>
            </a:endParaRPr>
          </a:p>
          <a:p>
            <a:pPr marL="102870" indent="0">
              <a:buNone/>
            </a:pPr>
            <a:r>
              <a:rPr lang="en-US" sz="1600" dirty="0" err="1"/>
              <a:t>Solvabiliteit</a:t>
            </a:r>
            <a:r>
              <a:rPr lang="en-US" sz="1600" dirty="0"/>
              <a:t> </a:t>
            </a:r>
            <a:r>
              <a:rPr lang="en-US" sz="1600" dirty="0" err="1"/>
              <a:t>gaat</a:t>
            </a:r>
            <a:r>
              <a:rPr lang="en-US" sz="1600" dirty="0"/>
              <a:t> over het </a:t>
            </a:r>
            <a:r>
              <a:rPr lang="en-US" sz="1600" dirty="0" err="1"/>
              <a:t>vermogen</a:t>
            </a:r>
            <a:r>
              <a:rPr lang="en-US" sz="1600" dirty="0"/>
              <a:t> om </a:t>
            </a:r>
            <a:r>
              <a:rPr lang="en-US" sz="1600" dirty="0" err="1"/>
              <a:t>schulden</a:t>
            </a:r>
            <a:r>
              <a:rPr lang="en-US" sz="1600" dirty="0"/>
              <a:t> </a:t>
            </a:r>
            <a:r>
              <a:rPr lang="en-US" sz="1600" dirty="0" err="1"/>
              <a:t>af</a:t>
            </a:r>
            <a:r>
              <a:rPr lang="en-US" sz="1600" dirty="0"/>
              <a:t> </a:t>
            </a:r>
            <a:r>
              <a:rPr lang="en-US" sz="1600" dirty="0" err="1"/>
              <a:t>te</a:t>
            </a:r>
            <a:r>
              <a:rPr lang="en-US" sz="1600" dirty="0"/>
              <a:t> </a:t>
            </a:r>
            <a:r>
              <a:rPr lang="en-US" sz="1600" dirty="0" err="1"/>
              <a:t>betalen</a:t>
            </a:r>
            <a:r>
              <a:rPr lang="en-US" sz="1600" dirty="0"/>
              <a:t> </a:t>
            </a:r>
            <a:r>
              <a:rPr lang="en-US" sz="1600" dirty="0" err="1"/>
              <a:t>en</a:t>
            </a:r>
            <a:r>
              <a:rPr lang="en-US" sz="1600" dirty="0"/>
              <a:t> is </a:t>
            </a:r>
            <a:r>
              <a:rPr lang="en-US" sz="1600" dirty="0" err="1"/>
              <a:t>niet</a:t>
            </a:r>
            <a:r>
              <a:rPr lang="en-US" sz="1600" dirty="0"/>
              <a:t> </a:t>
            </a:r>
            <a:r>
              <a:rPr lang="en-US" sz="1600" dirty="0" err="1"/>
              <a:t>noodzakelijk</a:t>
            </a:r>
            <a:r>
              <a:rPr lang="en-US" sz="1600" dirty="0"/>
              <a:t> </a:t>
            </a:r>
            <a:r>
              <a:rPr lang="en-US" sz="1600" dirty="0" err="1"/>
              <a:t>hetzelfde</a:t>
            </a:r>
            <a:r>
              <a:rPr lang="en-US" sz="1600" dirty="0"/>
              <a:t> </a:t>
            </a:r>
            <a:r>
              <a:rPr lang="en-US" sz="1600" dirty="0" err="1"/>
              <a:t>als</a:t>
            </a:r>
            <a:r>
              <a:rPr lang="en-US" sz="1600" dirty="0"/>
              <a:t> de </a:t>
            </a:r>
            <a:r>
              <a:rPr lang="en-US" sz="1600" dirty="0" err="1"/>
              <a:t>financiële</a:t>
            </a:r>
            <a:r>
              <a:rPr lang="en-US" sz="1600" dirty="0"/>
              <a:t> </a:t>
            </a:r>
            <a:r>
              <a:rPr lang="en-US" sz="1600" dirty="0" err="1"/>
              <a:t>draagkracht</a:t>
            </a:r>
            <a:r>
              <a:rPr lang="en-US" sz="1600" dirty="0"/>
              <a:t> van </a:t>
            </a:r>
            <a:r>
              <a:rPr lang="en-US" sz="1600" dirty="0" err="1"/>
              <a:t>een</a:t>
            </a:r>
            <a:r>
              <a:rPr lang="en-US" sz="1600" dirty="0"/>
              <a:t> </a:t>
            </a:r>
            <a:r>
              <a:rPr lang="en-US" sz="1600" dirty="0" err="1"/>
              <a:t>persoon</a:t>
            </a:r>
            <a:r>
              <a:rPr lang="en-US" sz="1600" dirty="0"/>
              <a:t>.</a:t>
            </a:r>
            <a:endParaRPr lang="en-US" sz="1600" dirty="0">
              <a:solidFill>
                <a:srgbClr val="000000"/>
              </a:solidFill>
            </a:endParaRPr>
          </a:p>
          <a:p>
            <a:pPr marL="102870" indent="0">
              <a:buNone/>
            </a:pPr>
            <a:endParaRPr lang="en-US" sz="1600" dirty="0"/>
          </a:p>
          <a:p>
            <a:pPr marL="102870" indent="0">
              <a:buNone/>
            </a:pPr>
            <a:r>
              <a:rPr lang="en-US" sz="1600" b="1" dirty="0" err="1">
                <a:solidFill>
                  <a:srgbClr val="373636"/>
                </a:solidFill>
              </a:rPr>
              <a:t>Oplossing</a:t>
            </a:r>
            <a:r>
              <a:rPr lang="en-US" sz="1600" b="1" dirty="0">
                <a:solidFill>
                  <a:srgbClr val="373636"/>
                </a:solidFill>
              </a:rPr>
              <a:t>:</a:t>
            </a:r>
            <a:r>
              <a:rPr lang="en-US" sz="1600" dirty="0">
                <a:solidFill>
                  <a:srgbClr val="373636"/>
                </a:solidFill>
              </a:rPr>
              <a:t> </a:t>
            </a:r>
            <a:r>
              <a:rPr lang="en-US" sz="1600" dirty="0" err="1">
                <a:solidFill>
                  <a:srgbClr val="373636"/>
                </a:solidFill>
              </a:rPr>
              <a:t>inhoudelijke</a:t>
            </a:r>
            <a:r>
              <a:rPr lang="en-US" sz="1600" dirty="0">
                <a:solidFill>
                  <a:srgbClr val="373636"/>
                </a:solidFill>
              </a:rPr>
              <a:t> </a:t>
            </a:r>
            <a:r>
              <a:rPr lang="en-US" sz="1600" dirty="0" err="1">
                <a:solidFill>
                  <a:srgbClr val="373636"/>
                </a:solidFill>
              </a:rPr>
              <a:t>aanpassing</a:t>
            </a:r>
            <a:r>
              <a:rPr lang="en-US" sz="1600" dirty="0">
                <a:solidFill>
                  <a:srgbClr val="373636"/>
                </a:solidFill>
              </a:rPr>
              <a:t> van </a:t>
            </a:r>
            <a:r>
              <a:rPr lang="en-US" sz="1600" dirty="0" err="1">
                <a:solidFill>
                  <a:srgbClr val="373636"/>
                </a:solidFill>
              </a:rPr>
              <a:t>definities</a:t>
            </a:r>
            <a:r>
              <a:rPr lang="en-US" sz="1600" dirty="0">
                <a:solidFill>
                  <a:srgbClr val="373636"/>
                </a:solidFill>
              </a:rPr>
              <a:t> </a:t>
            </a:r>
            <a:r>
              <a:rPr lang="en-US" sz="1600" dirty="0" err="1">
                <a:solidFill>
                  <a:srgbClr val="373636"/>
                </a:solidFill>
              </a:rPr>
              <a:t>voor</a:t>
            </a:r>
            <a:r>
              <a:rPr lang="en-US" sz="1600" dirty="0">
                <a:solidFill>
                  <a:srgbClr val="373636"/>
                </a:solidFill>
              </a:rPr>
              <a:t> </a:t>
            </a:r>
            <a:r>
              <a:rPr lang="en-US" sz="1600" dirty="0" err="1">
                <a:solidFill>
                  <a:srgbClr val="373636"/>
                </a:solidFill>
              </a:rPr>
              <a:t>Solvaliteitsprofiel</a:t>
            </a:r>
            <a:r>
              <a:rPr lang="en-US" sz="1600" dirty="0">
                <a:solidFill>
                  <a:srgbClr val="373636"/>
                </a:solidFill>
              </a:rPr>
              <a:t> </a:t>
            </a:r>
            <a:r>
              <a:rPr lang="en-US" sz="1600" dirty="0" err="1">
                <a:solidFill>
                  <a:srgbClr val="373636"/>
                </a:solidFill>
              </a:rPr>
              <a:t>en</a:t>
            </a:r>
            <a:r>
              <a:rPr lang="en-US" sz="1600" dirty="0">
                <a:solidFill>
                  <a:srgbClr val="373636"/>
                </a:solidFill>
              </a:rPr>
              <a:t> </a:t>
            </a:r>
            <a:r>
              <a:rPr lang="en-US" sz="1600" dirty="0" err="1">
                <a:solidFill>
                  <a:srgbClr val="373636"/>
                </a:solidFill>
              </a:rPr>
              <a:t>Solvabiliteitsindicator</a:t>
            </a:r>
            <a:r>
              <a:rPr lang="en-US" sz="1600" dirty="0">
                <a:solidFill>
                  <a:srgbClr val="373636"/>
                </a:solidFill>
              </a:rPr>
              <a:t>, </a:t>
            </a:r>
            <a:r>
              <a:rPr lang="en-US" sz="1600" dirty="0" err="1">
                <a:solidFill>
                  <a:srgbClr val="373636"/>
                </a:solidFill>
              </a:rPr>
              <a:t>namelijk</a:t>
            </a:r>
            <a:r>
              <a:rPr lang="en-US" sz="1600" dirty="0">
                <a:solidFill>
                  <a:srgbClr val="373636"/>
                </a:solidFill>
              </a:rPr>
              <a:t> </a:t>
            </a:r>
            <a:r>
              <a:rPr lang="en-US" sz="1600" dirty="0" err="1">
                <a:solidFill>
                  <a:srgbClr val="373636"/>
                </a:solidFill>
              </a:rPr>
              <a:t>f</a:t>
            </a:r>
            <a:r>
              <a:rPr lang="en-US" sz="1600" i="1" dirty="0" err="1">
                <a:solidFill>
                  <a:srgbClr val="373636"/>
                </a:solidFill>
              </a:rPr>
              <a:t>inanciële</a:t>
            </a:r>
            <a:r>
              <a:rPr lang="en-US" sz="1600" i="1" dirty="0">
                <a:solidFill>
                  <a:srgbClr val="373636"/>
                </a:solidFill>
              </a:rPr>
              <a:t> </a:t>
            </a:r>
            <a:r>
              <a:rPr lang="en-US" sz="1600" i="1" dirty="0" err="1">
                <a:solidFill>
                  <a:srgbClr val="373636"/>
                </a:solidFill>
              </a:rPr>
              <a:t>draagkracht</a:t>
            </a:r>
            <a:r>
              <a:rPr lang="en-US" sz="1600" i="1" dirty="0">
                <a:solidFill>
                  <a:srgbClr val="373636"/>
                </a:solidFill>
              </a:rPr>
              <a:t> van </a:t>
            </a:r>
            <a:r>
              <a:rPr lang="en-US" sz="1600" i="1" dirty="0" err="1">
                <a:solidFill>
                  <a:srgbClr val="373636"/>
                </a:solidFill>
              </a:rPr>
              <a:t>een</a:t>
            </a:r>
            <a:r>
              <a:rPr lang="en-US" sz="1600" i="1" dirty="0">
                <a:solidFill>
                  <a:srgbClr val="373636"/>
                </a:solidFill>
              </a:rPr>
              <a:t> </a:t>
            </a:r>
            <a:r>
              <a:rPr lang="en-US" sz="1600" i="1" dirty="0" err="1">
                <a:solidFill>
                  <a:srgbClr val="373636"/>
                </a:solidFill>
              </a:rPr>
              <a:t>persoon</a:t>
            </a:r>
            <a:r>
              <a:rPr lang="en-US" sz="1600" dirty="0">
                <a:solidFill>
                  <a:srgbClr val="373636"/>
                </a:solidFill>
              </a:rPr>
              <a:t> </a:t>
            </a:r>
            <a:r>
              <a:rPr lang="en-US" sz="1600" dirty="0" err="1">
                <a:solidFill>
                  <a:srgbClr val="373636"/>
                </a:solidFill>
              </a:rPr>
              <a:t>werd</a:t>
            </a:r>
            <a:r>
              <a:rPr lang="en-US" sz="1600" dirty="0">
                <a:solidFill>
                  <a:srgbClr val="373636"/>
                </a:solidFill>
              </a:rPr>
              <a:t> </a:t>
            </a:r>
            <a:r>
              <a:rPr lang="en-US" sz="1600" dirty="0" err="1">
                <a:solidFill>
                  <a:srgbClr val="373636"/>
                </a:solidFill>
              </a:rPr>
              <a:t>vervangen</a:t>
            </a:r>
            <a:r>
              <a:rPr lang="en-US" sz="1600" dirty="0">
                <a:solidFill>
                  <a:srgbClr val="373636"/>
                </a:solidFill>
              </a:rPr>
              <a:t> door </a:t>
            </a:r>
            <a:r>
              <a:rPr lang="en-US" sz="1600" i="1" dirty="0">
                <a:solidFill>
                  <a:srgbClr val="373636"/>
                </a:solidFill>
              </a:rPr>
              <a:t>het </a:t>
            </a:r>
            <a:r>
              <a:rPr lang="en-US" sz="1600" i="1" dirty="0" err="1">
                <a:solidFill>
                  <a:srgbClr val="373636"/>
                </a:solidFill>
              </a:rPr>
              <a:t>vermogen</a:t>
            </a:r>
            <a:r>
              <a:rPr lang="en-US" sz="1600" i="1" dirty="0">
                <a:solidFill>
                  <a:srgbClr val="373636"/>
                </a:solidFill>
              </a:rPr>
              <a:t> van </a:t>
            </a:r>
            <a:r>
              <a:rPr lang="en-US" sz="1600" i="1" dirty="0" err="1">
                <a:solidFill>
                  <a:srgbClr val="373636"/>
                </a:solidFill>
              </a:rPr>
              <a:t>een</a:t>
            </a:r>
            <a:r>
              <a:rPr lang="en-US" sz="1600" i="1" dirty="0">
                <a:solidFill>
                  <a:srgbClr val="373636"/>
                </a:solidFill>
              </a:rPr>
              <a:t> </a:t>
            </a:r>
            <a:r>
              <a:rPr lang="en-US" sz="1600" i="1" dirty="0" err="1">
                <a:solidFill>
                  <a:srgbClr val="373636"/>
                </a:solidFill>
              </a:rPr>
              <a:t>persoon</a:t>
            </a:r>
            <a:r>
              <a:rPr lang="en-US" sz="1600" i="1" dirty="0">
                <a:solidFill>
                  <a:srgbClr val="373636"/>
                </a:solidFill>
              </a:rPr>
              <a:t> om </a:t>
            </a:r>
            <a:r>
              <a:rPr lang="en-US" sz="1600" i="1" dirty="0" err="1">
                <a:solidFill>
                  <a:srgbClr val="373636"/>
                </a:solidFill>
              </a:rPr>
              <a:t>schulden</a:t>
            </a:r>
            <a:r>
              <a:rPr lang="en-US" sz="1600" i="1" dirty="0">
                <a:solidFill>
                  <a:srgbClr val="373636"/>
                </a:solidFill>
              </a:rPr>
              <a:t> </a:t>
            </a:r>
            <a:r>
              <a:rPr lang="en-US" sz="1600" i="1" dirty="0" err="1">
                <a:solidFill>
                  <a:srgbClr val="373636"/>
                </a:solidFill>
              </a:rPr>
              <a:t>af</a:t>
            </a:r>
            <a:r>
              <a:rPr lang="en-US" sz="1600" i="1" dirty="0">
                <a:solidFill>
                  <a:srgbClr val="373636"/>
                </a:solidFill>
              </a:rPr>
              <a:t> </a:t>
            </a:r>
            <a:r>
              <a:rPr lang="en-US" sz="1600" i="1" dirty="0" err="1">
                <a:solidFill>
                  <a:srgbClr val="373636"/>
                </a:solidFill>
              </a:rPr>
              <a:t>te</a:t>
            </a:r>
            <a:r>
              <a:rPr lang="en-US" sz="1600" i="1" dirty="0">
                <a:solidFill>
                  <a:srgbClr val="373636"/>
                </a:solidFill>
              </a:rPr>
              <a:t> </a:t>
            </a:r>
            <a:r>
              <a:rPr lang="en-US" sz="1600" i="1" dirty="0" err="1">
                <a:solidFill>
                  <a:srgbClr val="373636"/>
                </a:solidFill>
              </a:rPr>
              <a:t>betalen</a:t>
            </a:r>
            <a:r>
              <a:rPr lang="en-US" sz="1600" dirty="0">
                <a:solidFill>
                  <a:srgbClr val="373636"/>
                </a:solidFill>
              </a:rPr>
              <a:t>.</a:t>
            </a:r>
            <a:endParaRPr lang="en-US" sz="1600" dirty="0"/>
          </a:p>
          <a:p>
            <a:pPr marL="102870" indent="0">
              <a:buNone/>
            </a:pPr>
            <a:r>
              <a:rPr lang="en-US" sz="2400" dirty="0"/>
              <a:t> </a:t>
            </a:r>
            <a:br>
              <a:rPr lang="en-US" sz="2400" dirty="0"/>
            </a:br>
            <a:endParaRPr lang="en-US" sz="1800">
              <a:solidFill>
                <a:srgbClr val="000000"/>
              </a:solidFill>
            </a:endParaRPr>
          </a:p>
        </p:txBody>
      </p:sp>
      <p:sp>
        <p:nvSpPr>
          <p:cNvPr id="4" name="Title 1">
            <a:extLst>
              <a:ext uri="{FF2B5EF4-FFF2-40B4-BE49-F238E27FC236}">
                <a16:creationId xmlns:a16="http://schemas.microsoft.com/office/drawing/2014/main" id="{33D6B44D-CB0A-7729-B344-48502E74703C}"/>
              </a:ext>
            </a:extLst>
          </p:cNvPr>
          <p:cNvSpPr>
            <a:spLocks noGrp="1"/>
          </p:cNvSpPr>
          <p:nvPr/>
        </p:nvSpPr>
        <p:spPr>
          <a:xfrm>
            <a:off x="457800" y="262200"/>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2400" dirty="0" err="1"/>
              <a:t>Inhoudelijke</a:t>
            </a:r>
            <a:r>
              <a:rPr lang="en-US" sz="2400" dirty="0"/>
              <a:t> </a:t>
            </a:r>
            <a:r>
              <a:rPr lang="en-US" sz="2400" dirty="0" err="1"/>
              <a:t>aanpassing</a:t>
            </a:r>
            <a:r>
              <a:rPr lang="en-US" sz="2400" dirty="0"/>
              <a:t> van </a:t>
            </a:r>
            <a:r>
              <a:rPr lang="en-US" sz="2400" dirty="0" err="1"/>
              <a:t>definitie</a:t>
            </a:r>
          </a:p>
        </p:txBody>
      </p:sp>
    </p:spTree>
    <p:extLst>
      <p:ext uri="{BB962C8B-B14F-4D97-AF65-F5344CB8AC3E}">
        <p14:creationId xmlns:p14="http://schemas.microsoft.com/office/powerpoint/2010/main" val="314999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a:latin typeface="Proxima Nova"/>
              </a:rPr>
              <a:t>Praktische afspraken</a:t>
            </a:r>
            <a:endParaRPr sz="2400" b="1">
              <a:latin typeface="Proxima Nova"/>
            </a:endParaRPr>
          </a:p>
        </p:txBody>
      </p:sp>
      <p:sp>
        <p:nvSpPr>
          <p:cNvPr id="362" name="Google Shape;362;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Geluid van het publiek is standaard </a:t>
            </a:r>
            <a:r>
              <a:rPr lang="nl-BE" sz="1600" b="1" i="0" u="none" strike="noStrike" cap="none">
                <a:solidFill>
                  <a:srgbClr val="373636"/>
                </a:solidFill>
                <a:latin typeface="Arial"/>
                <a:ea typeface="Arial"/>
                <a:cs typeface="Arial"/>
                <a:sym typeface="Arial"/>
              </a:rPr>
              <a:t>gedempt</a:t>
            </a:r>
            <a:r>
              <a:rPr lang="nl-BE" sz="1600" b="0" i="0" u="none" strike="noStrike" cap="none">
                <a:solidFill>
                  <a:srgbClr val="37363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67" name="Google Shape;367;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Vragen, opmerkingen en voorstellen kunnen via de chatfunctie meegedeeld worden. Interactie wordt aangemoedigd!</a:t>
            </a:r>
            <a:endParaRPr sz="1400" b="0" i="0" u="none" strike="noStrike" cap="none">
              <a:solidFill>
                <a:srgbClr val="FFFFFF"/>
              </a:solidFill>
              <a:latin typeface="Arial"/>
              <a:ea typeface="Arial"/>
              <a:cs typeface="Arial"/>
              <a:sym typeface="Arial"/>
            </a:endParaRPr>
          </a:p>
        </p:txBody>
      </p:sp>
      <p:sp>
        <p:nvSpPr>
          <p:cNvPr id="368" name="Google Shape;368;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Gebruik het </a:t>
            </a:r>
            <a:r>
              <a:rPr lang="nl-BE" sz="1800" b="1" i="0" u="none" strike="noStrike" cap="none">
                <a:solidFill>
                  <a:srgbClr val="FFFFFF"/>
                </a:solidFill>
                <a:latin typeface="Arial"/>
                <a:ea typeface="Arial"/>
                <a:cs typeface="Arial"/>
                <a:sym typeface="Arial"/>
              </a:rPr>
              <a:t>handje</a:t>
            </a:r>
            <a:r>
              <a:rPr lang="nl-BE" sz="1800" b="0" i="0" u="none" strike="noStrike" cap="none">
                <a:solidFill>
                  <a:srgbClr val="FFFFFF"/>
                </a:solidFill>
                <a:latin typeface="Arial"/>
                <a:ea typeface="Arial"/>
                <a:cs typeface="Arial"/>
                <a:sym typeface="Arial"/>
              </a:rPr>
              <a:t> als je iets wilt zeggen. Interactie wordt aangemoedigd!</a:t>
            </a:r>
            <a:endParaRPr sz="1600" b="0" i="0" u="none" strike="noStrike" cap="none">
              <a:solidFill>
                <a:srgbClr val="FFFFFF"/>
              </a:solidFill>
              <a:latin typeface="Arial"/>
              <a:ea typeface="Arial"/>
              <a:cs typeface="Arial"/>
              <a:sym typeface="Arial"/>
            </a:endParaRPr>
          </a:p>
        </p:txBody>
      </p:sp>
      <p:sp>
        <p:nvSpPr>
          <p:cNvPr id="369" name="Google Shape;369;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ja/nee vragen</a:t>
            </a:r>
            <a:r>
              <a:rPr lang="nl-BE" sz="1600" b="0" i="0" u="none" strike="noStrike" cap="none">
                <a:solidFill>
                  <a:srgbClr val="373636"/>
                </a:solidFill>
                <a:latin typeface="Arial"/>
                <a:ea typeface="Arial"/>
                <a:cs typeface="Arial"/>
                <a:sym typeface="Arial"/>
              </a:rPr>
              <a:t> kunnen beantwoord worden via de chat:</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Akkoord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Niet akkoord =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Onverschillig = 0</a:t>
            </a:r>
            <a:endParaRPr sz="1600" b="0" i="0" u="none" strike="noStrike" cap="none">
              <a:solidFill>
                <a:srgbClr val="373636"/>
              </a:solidFill>
              <a:latin typeface="Arial"/>
              <a:ea typeface="Arial"/>
              <a:cs typeface="Arial"/>
              <a:sym typeface="Arial"/>
            </a:endParaRPr>
          </a:p>
        </p:txBody>
      </p:sp>
      <p:sp>
        <p:nvSpPr>
          <p:cNvPr id="370" name="Google Shape;370;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72" name="Google Shape;372;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373" name="Google Shape;373;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374" name="Google Shape;374;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cxnSp>
        <p:nvCxnSpPr>
          <p:cNvPr id="3" name="Google Shape;628;g2fb1d5e1f94_0_3">
            <a:extLst>
              <a:ext uri="{FF2B5EF4-FFF2-40B4-BE49-F238E27FC236}">
                <a16:creationId xmlns:a16="http://schemas.microsoft.com/office/drawing/2014/main" id="{920E0BFF-4C0E-7C68-F3D8-8543651CC2AF}"/>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38305-A927-1CD6-633F-06228171409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23C7069-E5CA-5F0B-2ED5-8C7200E5DA41}"/>
              </a:ext>
            </a:extLst>
          </p:cNvPr>
          <p:cNvSpPr>
            <a:spLocks noGrp="1"/>
          </p:cNvSpPr>
          <p:nvPr>
            <p:ph type="body" idx="1"/>
          </p:nvPr>
        </p:nvSpPr>
        <p:spPr>
          <a:xfrm>
            <a:off x="540000" y="1436400"/>
            <a:ext cx="7872603" cy="2754000"/>
          </a:xfrm>
        </p:spPr>
        <p:txBody>
          <a:bodyPr/>
          <a:lstStyle/>
          <a:p>
            <a:pPr marL="102870" indent="0">
              <a:buNone/>
            </a:pPr>
            <a:r>
              <a:rPr lang="en-US" sz="2400" dirty="0">
                <a:hlinkClick r:id="rId2"/>
              </a:rPr>
              <a:t>issue #8</a:t>
            </a:r>
            <a:r>
              <a:rPr lang="en-US" sz="2400" dirty="0"/>
              <a:t>: </a:t>
            </a:r>
            <a:endParaRPr lang="en-US" sz="1800" dirty="0" err="1">
              <a:solidFill>
                <a:srgbClr val="000000"/>
              </a:solidFill>
            </a:endParaRPr>
          </a:p>
          <a:p>
            <a:pPr marL="102870" indent="0">
              <a:buNone/>
            </a:pPr>
            <a:r>
              <a:rPr lang="en-US" sz="1600" dirty="0" err="1"/>
              <a:t>Niet</a:t>
            </a:r>
            <a:r>
              <a:rPr lang="en-US" sz="1600" dirty="0"/>
              <a:t> </a:t>
            </a:r>
            <a:r>
              <a:rPr lang="en-US" sz="1600" dirty="0" err="1"/>
              <a:t>elke</a:t>
            </a:r>
            <a:r>
              <a:rPr lang="en-US" sz="1600" dirty="0"/>
              <a:t> </a:t>
            </a:r>
            <a:r>
              <a:rPr lang="en-US" sz="1600" dirty="0" err="1"/>
              <a:t>Schuldvordering</a:t>
            </a:r>
            <a:r>
              <a:rPr lang="en-US" sz="1600" dirty="0"/>
              <a:t> </a:t>
            </a:r>
            <a:r>
              <a:rPr lang="en-US" sz="1600" dirty="0" err="1"/>
              <a:t>heeft</a:t>
            </a:r>
            <a:r>
              <a:rPr lang="en-US" sz="1600" dirty="0"/>
              <a:t> exact </a:t>
            </a:r>
            <a:r>
              <a:rPr lang="en-US" sz="1600" dirty="0" err="1"/>
              <a:t>één</a:t>
            </a:r>
            <a:r>
              <a:rPr lang="en-US" sz="1600" dirty="0"/>
              <a:t> </a:t>
            </a:r>
            <a:r>
              <a:rPr lang="en-US" sz="1600" dirty="0" err="1"/>
              <a:t>Afbetalingsplan</a:t>
            </a:r>
            <a:endParaRPr lang="en-US" dirty="0" err="1"/>
          </a:p>
          <a:p>
            <a:pPr marL="102870" indent="0">
              <a:buNone/>
            </a:pPr>
            <a:endParaRPr lang="en-US" sz="1600" dirty="0"/>
          </a:p>
          <a:p>
            <a:pPr marL="102870" indent="0">
              <a:buNone/>
            </a:pPr>
            <a:r>
              <a:rPr lang="en-US" sz="1600" b="1" dirty="0" err="1">
                <a:solidFill>
                  <a:srgbClr val="373636"/>
                </a:solidFill>
              </a:rPr>
              <a:t>Oplossing</a:t>
            </a:r>
            <a:r>
              <a:rPr lang="en-US" sz="1600" b="1" dirty="0">
                <a:solidFill>
                  <a:srgbClr val="373636"/>
                </a:solidFill>
              </a:rPr>
              <a:t>:</a:t>
            </a:r>
            <a:r>
              <a:rPr lang="en-US" sz="1600" dirty="0">
                <a:solidFill>
                  <a:srgbClr val="373636"/>
                </a:solidFill>
              </a:rPr>
              <a:t> </a:t>
            </a:r>
            <a:r>
              <a:rPr lang="en-US" sz="1600" dirty="0" err="1">
                <a:solidFill>
                  <a:srgbClr val="373636"/>
                </a:solidFill>
              </a:rPr>
              <a:t>Cardinaliteit</a:t>
            </a:r>
            <a:r>
              <a:rPr lang="en-US" sz="1600" dirty="0">
                <a:solidFill>
                  <a:srgbClr val="373636"/>
                </a:solidFill>
              </a:rPr>
              <a:t> </a:t>
            </a:r>
            <a:r>
              <a:rPr lang="en-US" sz="1600" dirty="0" err="1">
                <a:solidFill>
                  <a:srgbClr val="373636"/>
                </a:solidFill>
              </a:rPr>
              <a:t>aangepast</a:t>
            </a:r>
            <a:r>
              <a:rPr lang="en-US" sz="1600" dirty="0">
                <a:solidFill>
                  <a:srgbClr val="373636"/>
                </a:solidFill>
              </a:rPr>
              <a:t> van 1 </a:t>
            </a:r>
            <a:r>
              <a:rPr lang="en-US" sz="1600" dirty="0" err="1">
                <a:solidFill>
                  <a:srgbClr val="373636"/>
                </a:solidFill>
              </a:rPr>
              <a:t>naar</a:t>
            </a:r>
            <a:r>
              <a:rPr lang="en-US" sz="1600" dirty="0">
                <a:solidFill>
                  <a:srgbClr val="373636"/>
                </a:solidFill>
              </a:rPr>
              <a:t> [0..*].</a:t>
            </a:r>
          </a:p>
          <a:p>
            <a:pPr marL="102870" indent="0">
              <a:buNone/>
            </a:pPr>
            <a:r>
              <a:rPr lang="en-US" sz="1600" b="1" dirty="0" err="1">
                <a:solidFill>
                  <a:srgbClr val="373636"/>
                </a:solidFill>
              </a:rPr>
              <a:t>Motivatie</a:t>
            </a:r>
            <a:r>
              <a:rPr lang="en-US" sz="1600" b="1" dirty="0">
                <a:solidFill>
                  <a:srgbClr val="373636"/>
                </a:solidFill>
              </a:rPr>
              <a:t>:</a:t>
            </a:r>
            <a:r>
              <a:rPr lang="en-US" sz="1600" dirty="0">
                <a:solidFill>
                  <a:srgbClr val="373636"/>
                </a:solidFill>
              </a:rPr>
              <a:t> </a:t>
            </a:r>
            <a:r>
              <a:rPr lang="en-US" sz="1600" dirty="0" err="1">
                <a:solidFill>
                  <a:srgbClr val="373636"/>
                </a:solidFill>
              </a:rPr>
              <a:t>Aangezien</a:t>
            </a:r>
            <a:r>
              <a:rPr lang="en-US" sz="1600" dirty="0">
                <a:solidFill>
                  <a:srgbClr val="373636"/>
                </a:solidFill>
              </a:rPr>
              <a:t> </a:t>
            </a:r>
            <a:r>
              <a:rPr lang="en-US" sz="1600" dirty="0" err="1">
                <a:solidFill>
                  <a:srgbClr val="373636"/>
                </a:solidFill>
              </a:rPr>
              <a:t>een</a:t>
            </a:r>
            <a:r>
              <a:rPr lang="en-US" sz="1600" dirty="0">
                <a:solidFill>
                  <a:srgbClr val="373636"/>
                </a:solidFill>
              </a:rPr>
              <a:t> </a:t>
            </a:r>
            <a:r>
              <a:rPr lang="en-US" sz="1600" dirty="0" err="1">
                <a:solidFill>
                  <a:srgbClr val="373636"/>
                </a:solidFill>
              </a:rPr>
              <a:t>Afbetalingsplan</a:t>
            </a:r>
            <a:r>
              <a:rPr lang="en-US" sz="1600" dirty="0">
                <a:solidFill>
                  <a:srgbClr val="373636"/>
                </a:solidFill>
              </a:rPr>
              <a:t> </a:t>
            </a:r>
            <a:r>
              <a:rPr lang="en-US" sz="1600" dirty="0" err="1">
                <a:solidFill>
                  <a:srgbClr val="373636"/>
                </a:solidFill>
              </a:rPr>
              <a:t>kan</a:t>
            </a:r>
            <a:r>
              <a:rPr lang="en-US" sz="1600" dirty="0">
                <a:solidFill>
                  <a:srgbClr val="373636"/>
                </a:solidFill>
              </a:rPr>
              <a:t> </a:t>
            </a:r>
            <a:r>
              <a:rPr lang="en-US" sz="1600" dirty="0" err="1">
                <a:solidFill>
                  <a:srgbClr val="373636"/>
                </a:solidFill>
              </a:rPr>
              <a:t>geschrapt</a:t>
            </a:r>
            <a:r>
              <a:rPr lang="en-US" sz="1600" dirty="0">
                <a:solidFill>
                  <a:srgbClr val="373636"/>
                </a:solidFill>
              </a:rPr>
              <a:t> </a:t>
            </a:r>
            <a:r>
              <a:rPr lang="en-US" sz="1600" dirty="0" err="1">
                <a:solidFill>
                  <a:srgbClr val="373636"/>
                </a:solidFill>
              </a:rPr>
              <a:t>worden</a:t>
            </a:r>
            <a:r>
              <a:rPr lang="en-US" sz="1600" dirty="0">
                <a:solidFill>
                  <a:srgbClr val="373636"/>
                </a:solidFill>
              </a:rPr>
              <a:t> (via Schrapping), is het </a:t>
            </a:r>
            <a:r>
              <a:rPr lang="en-US" sz="1600" dirty="0" err="1">
                <a:solidFill>
                  <a:srgbClr val="373636"/>
                </a:solidFill>
              </a:rPr>
              <a:t>ook</a:t>
            </a:r>
            <a:r>
              <a:rPr lang="en-US" sz="1600" dirty="0">
                <a:solidFill>
                  <a:srgbClr val="373636"/>
                </a:solidFill>
              </a:rPr>
              <a:t> </a:t>
            </a:r>
            <a:r>
              <a:rPr lang="en-US" sz="1600" dirty="0" err="1">
                <a:solidFill>
                  <a:srgbClr val="373636"/>
                </a:solidFill>
              </a:rPr>
              <a:t>mogelijk</a:t>
            </a:r>
            <a:r>
              <a:rPr lang="en-US" sz="1600" dirty="0">
                <a:solidFill>
                  <a:srgbClr val="373636"/>
                </a:solidFill>
              </a:rPr>
              <a:t> om </a:t>
            </a:r>
            <a:r>
              <a:rPr lang="en-US" sz="1600" dirty="0" err="1">
                <a:solidFill>
                  <a:srgbClr val="373636"/>
                </a:solidFill>
              </a:rPr>
              <a:t>een</a:t>
            </a:r>
            <a:r>
              <a:rPr lang="en-US" sz="1600" dirty="0">
                <a:solidFill>
                  <a:srgbClr val="373636"/>
                </a:solidFill>
              </a:rPr>
              <a:t> </a:t>
            </a:r>
            <a:r>
              <a:rPr lang="en-US" sz="1600" dirty="0" err="1">
                <a:solidFill>
                  <a:srgbClr val="373636"/>
                </a:solidFill>
              </a:rPr>
              <a:t>nieuw</a:t>
            </a:r>
            <a:r>
              <a:rPr lang="en-US" sz="1600" dirty="0">
                <a:solidFill>
                  <a:srgbClr val="373636"/>
                </a:solidFill>
              </a:rPr>
              <a:t> </a:t>
            </a:r>
            <a:r>
              <a:rPr lang="en-US" sz="1600" dirty="0" err="1">
                <a:solidFill>
                  <a:srgbClr val="373636"/>
                </a:solidFill>
              </a:rPr>
              <a:t>Afbetalingsplan</a:t>
            </a:r>
            <a:r>
              <a:rPr lang="en-US" sz="1600" dirty="0">
                <a:solidFill>
                  <a:srgbClr val="373636"/>
                </a:solidFill>
              </a:rPr>
              <a:t> </a:t>
            </a:r>
            <a:r>
              <a:rPr lang="en-US" sz="1600" dirty="0" err="1">
                <a:solidFill>
                  <a:srgbClr val="373636"/>
                </a:solidFill>
              </a:rPr>
              <a:t>voor</a:t>
            </a:r>
            <a:r>
              <a:rPr lang="en-US" sz="1600" dirty="0">
                <a:solidFill>
                  <a:srgbClr val="373636"/>
                </a:solidFill>
              </a:rPr>
              <a:t> </a:t>
            </a:r>
            <a:r>
              <a:rPr lang="en-US" sz="1600" dirty="0" err="1">
                <a:solidFill>
                  <a:srgbClr val="373636"/>
                </a:solidFill>
              </a:rPr>
              <a:t>dezelfde</a:t>
            </a:r>
            <a:r>
              <a:rPr lang="en-US" sz="1600" dirty="0">
                <a:solidFill>
                  <a:srgbClr val="373636"/>
                </a:solidFill>
              </a:rPr>
              <a:t> </a:t>
            </a:r>
            <a:r>
              <a:rPr lang="en-US" sz="1600" dirty="0" err="1">
                <a:solidFill>
                  <a:srgbClr val="373636"/>
                </a:solidFill>
              </a:rPr>
              <a:t>Schuldvordering</a:t>
            </a:r>
            <a:r>
              <a:rPr lang="en-US" sz="1600" dirty="0">
                <a:solidFill>
                  <a:srgbClr val="373636"/>
                </a:solidFill>
              </a:rPr>
              <a:t> </a:t>
            </a:r>
            <a:r>
              <a:rPr lang="en-US" sz="1600" dirty="0" err="1">
                <a:solidFill>
                  <a:srgbClr val="373636"/>
                </a:solidFill>
              </a:rPr>
              <a:t>aan</a:t>
            </a:r>
            <a:r>
              <a:rPr lang="en-US" sz="1600" dirty="0">
                <a:solidFill>
                  <a:srgbClr val="373636"/>
                </a:solidFill>
              </a:rPr>
              <a:t> </a:t>
            </a:r>
            <a:r>
              <a:rPr lang="en-US" sz="1600" dirty="0" err="1">
                <a:solidFill>
                  <a:srgbClr val="373636"/>
                </a:solidFill>
              </a:rPr>
              <a:t>te</a:t>
            </a:r>
            <a:r>
              <a:rPr lang="en-US" sz="1600" dirty="0">
                <a:solidFill>
                  <a:srgbClr val="373636"/>
                </a:solidFill>
              </a:rPr>
              <a:t> </a:t>
            </a:r>
            <a:r>
              <a:rPr lang="en-US" sz="1600" dirty="0" err="1">
                <a:solidFill>
                  <a:srgbClr val="373636"/>
                </a:solidFill>
              </a:rPr>
              <a:t>maken</a:t>
            </a:r>
            <a:r>
              <a:rPr lang="en-US" sz="1600" dirty="0">
                <a:solidFill>
                  <a:srgbClr val="373636"/>
                </a:solidFill>
              </a:rPr>
              <a:t>. Een </a:t>
            </a:r>
            <a:r>
              <a:rPr lang="en-US" sz="1600" dirty="0" err="1">
                <a:solidFill>
                  <a:srgbClr val="373636"/>
                </a:solidFill>
              </a:rPr>
              <a:t>Schuldvordering</a:t>
            </a:r>
            <a:r>
              <a:rPr lang="en-US" sz="1600" dirty="0">
                <a:solidFill>
                  <a:srgbClr val="373636"/>
                </a:solidFill>
              </a:rPr>
              <a:t> </a:t>
            </a:r>
            <a:r>
              <a:rPr lang="en-US" sz="1600" dirty="0" err="1">
                <a:solidFill>
                  <a:srgbClr val="373636"/>
                </a:solidFill>
              </a:rPr>
              <a:t>kan</a:t>
            </a:r>
            <a:r>
              <a:rPr lang="en-US" sz="1600" dirty="0">
                <a:solidFill>
                  <a:srgbClr val="373636"/>
                </a:solidFill>
              </a:rPr>
              <a:t> nu </a:t>
            </a:r>
            <a:r>
              <a:rPr lang="en-US" sz="1600" dirty="0" err="1">
                <a:solidFill>
                  <a:srgbClr val="373636"/>
                </a:solidFill>
              </a:rPr>
              <a:t>geen</a:t>
            </a:r>
            <a:r>
              <a:rPr lang="en-US" sz="1600" dirty="0">
                <a:solidFill>
                  <a:srgbClr val="373636"/>
                </a:solidFill>
              </a:rPr>
              <a:t>, </a:t>
            </a:r>
            <a:r>
              <a:rPr lang="en-US" sz="1600" dirty="0" err="1">
                <a:solidFill>
                  <a:srgbClr val="373636"/>
                </a:solidFill>
              </a:rPr>
              <a:t>één</a:t>
            </a:r>
            <a:r>
              <a:rPr lang="en-US" sz="1600" dirty="0">
                <a:solidFill>
                  <a:srgbClr val="373636"/>
                </a:solidFill>
              </a:rPr>
              <a:t> of </a:t>
            </a:r>
            <a:r>
              <a:rPr lang="en-US" sz="1600" dirty="0" err="1">
                <a:solidFill>
                  <a:srgbClr val="373636"/>
                </a:solidFill>
              </a:rPr>
              <a:t>meerdere</a:t>
            </a:r>
            <a:r>
              <a:rPr lang="en-US" sz="1600" dirty="0">
                <a:solidFill>
                  <a:srgbClr val="373636"/>
                </a:solidFill>
              </a:rPr>
              <a:t> </a:t>
            </a:r>
            <a:r>
              <a:rPr lang="en-US" sz="1600" dirty="0" err="1">
                <a:solidFill>
                  <a:srgbClr val="373636"/>
                </a:solidFill>
              </a:rPr>
              <a:t>afbetalingsplannen</a:t>
            </a:r>
            <a:r>
              <a:rPr lang="en-US" sz="1600" dirty="0">
                <a:solidFill>
                  <a:srgbClr val="373636"/>
                </a:solidFill>
              </a:rPr>
              <a:t> </a:t>
            </a:r>
            <a:r>
              <a:rPr lang="en-US" sz="1600" dirty="0" err="1">
                <a:solidFill>
                  <a:srgbClr val="373636"/>
                </a:solidFill>
              </a:rPr>
              <a:t>hebben</a:t>
            </a:r>
            <a:r>
              <a:rPr lang="en-US" sz="1600" dirty="0">
                <a:solidFill>
                  <a:srgbClr val="373636"/>
                </a:solidFill>
              </a:rPr>
              <a:t>. De </a:t>
            </a:r>
            <a:r>
              <a:rPr lang="en-US" sz="1600" dirty="0" err="1">
                <a:solidFill>
                  <a:srgbClr val="373636"/>
                </a:solidFill>
              </a:rPr>
              <a:t>implementatie</a:t>
            </a:r>
            <a:r>
              <a:rPr lang="en-US" sz="1600" dirty="0">
                <a:solidFill>
                  <a:srgbClr val="373636"/>
                </a:solidFill>
              </a:rPr>
              <a:t> </a:t>
            </a:r>
            <a:r>
              <a:rPr lang="en-US" sz="1600" dirty="0" err="1">
                <a:solidFill>
                  <a:srgbClr val="373636"/>
                </a:solidFill>
              </a:rPr>
              <a:t>zal</a:t>
            </a:r>
            <a:r>
              <a:rPr lang="en-US" sz="1600" dirty="0">
                <a:solidFill>
                  <a:srgbClr val="373636"/>
                </a:solidFill>
              </a:rPr>
              <a:t> </a:t>
            </a:r>
            <a:r>
              <a:rPr lang="en-US" sz="1600" dirty="0" err="1">
                <a:solidFill>
                  <a:srgbClr val="373636"/>
                </a:solidFill>
              </a:rPr>
              <a:t>moeten</a:t>
            </a:r>
            <a:r>
              <a:rPr lang="en-US" sz="1600" dirty="0">
                <a:solidFill>
                  <a:srgbClr val="373636"/>
                </a:solidFill>
              </a:rPr>
              <a:t> </a:t>
            </a:r>
            <a:r>
              <a:rPr lang="en-US" sz="1600" dirty="0" err="1">
                <a:solidFill>
                  <a:srgbClr val="373636"/>
                </a:solidFill>
              </a:rPr>
              <a:t>verzekeren</a:t>
            </a:r>
            <a:r>
              <a:rPr lang="en-US" sz="1600" dirty="0">
                <a:solidFill>
                  <a:srgbClr val="373636"/>
                </a:solidFill>
              </a:rPr>
              <a:t> </a:t>
            </a:r>
            <a:r>
              <a:rPr lang="en-US" sz="1600" dirty="0" err="1">
                <a:solidFill>
                  <a:srgbClr val="373636"/>
                </a:solidFill>
              </a:rPr>
              <a:t>dat</a:t>
            </a:r>
            <a:r>
              <a:rPr lang="en-US" sz="1600" dirty="0">
                <a:solidFill>
                  <a:srgbClr val="373636"/>
                </a:solidFill>
              </a:rPr>
              <a:t> </a:t>
            </a:r>
            <a:r>
              <a:rPr lang="en-US" sz="1600" dirty="0" err="1">
                <a:solidFill>
                  <a:srgbClr val="373636"/>
                </a:solidFill>
              </a:rPr>
              <a:t>slechts</a:t>
            </a:r>
            <a:r>
              <a:rPr lang="en-US" sz="1600" dirty="0">
                <a:solidFill>
                  <a:srgbClr val="373636"/>
                </a:solidFill>
              </a:rPr>
              <a:t> </a:t>
            </a:r>
            <a:r>
              <a:rPr lang="en-US" sz="1600" dirty="0" err="1">
                <a:solidFill>
                  <a:srgbClr val="373636"/>
                </a:solidFill>
              </a:rPr>
              <a:t>één</a:t>
            </a:r>
            <a:r>
              <a:rPr lang="en-US" sz="1600" dirty="0">
                <a:solidFill>
                  <a:srgbClr val="373636"/>
                </a:solidFill>
              </a:rPr>
              <a:t> van de </a:t>
            </a:r>
            <a:r>
              <a:rPr lang="en-US" sz="1600" dirty="0" err="1">
                <a:solidFill>
                  <a:srgbClr val="373636"/>
                </a:solidFill>
              </a:rPr>
              <a:t>afbetalingsplannen</a:t>
            </a:r>
            <a:r>
              <a:rPr lang="en-US" sz="1600" dirty="0">
                <a:solidFill>
                  <a:srgbClr val="373636"/>
                </a:solidFill>
              </a:rPr>
              <a:t> '</a:t>
            </a:r>
            <a:r>
              <a:rPr lang="en-US" sz="1600" dirty="0" err="1">
                <a:solidFill>
                  <a:srgbClr val="373636"/>
                </a:solidFill>
              </a:rPr>
              <a:t>actief</a:t>
            </a:r>
            <a:r>
              <a:rPr lang="en-US" sz="1600" dirty="0">
                <a:solidFill>
                  <a:srgbClr val="373636"/>
                </a:solidFill>
              </a:rPr>
              <a:t>' is (</a:t>
            </a:r>
            <a:r>
              <a:rPr lang="en-US" sz="1600" dirty="0" err="1">
                <a:solidFill>
                  <a:srgbClr val="373636"/>
                </a:solidFill>
              </a:rPr>
              <a:t>d.w.z</a:t>
            </a:r>
            <a:r>
              <a:rPr lang="en-US" sz="1600" dirty="0">
                <a:solidFill>
                  <a:srgbClr val="373636"/>
                </a:solidFill>
              </a:rPr>
              <a:t>. </a:t>
            </a:r>
            <a:r>
              <a:rPr lang="en-US" sz="1600" dirty="0" err="1">
                <a:solidFill>
                  <a:srgbClr val="373636"/>
                </a:solidFill>
              </a:rPr>
              <a:t>aanvaard</a:t>
            </a:r>
            <a:r>
              <a:rPr lang="en-US" sz="1600" dirty="0">
                <a:solidFill>
                  <a:srgbClr val="373636"/>
                </a:solidFill>
              </a:rPr>
              <a:t> </a:t>
            </a:r>
            <a:r>
              <a:rPr lang="en-US" sz="1600" dirty="0" err="1">
                <a:solidFill>
                  <a:srgbClr val="373636"/>
                </a:solidFill>
              </a:rPr>
              <a:t>en</a:t>
            </a:r>
            <a:r>
              <a:rPr lang="en-US" sz="1600" dirty="0">
                <a:solidFill>
                  <a:srgbClr val="373636"/>
                </a:solidFill>
              </a:rPr>
              <a:t> </a:t>
            </a:r>
            <a:r>
              <a:rPr lang="en-US" sz="1600" dirty="0" err="1">
                <a:solidFill>
                  <a:srgbClr val="373636"/>
                </a:solidFill>
              </a:rPr>
              <a:t>zonder</a:t>
            </a:r>
            <a:r>
              <a:rPr lang="en-US" sz="1600" dirty="0">
                <a:solidFill>
                  <a:srgbClr val="373636"/>
                </a:solidFill>
              </a:rPr>
              <a:t> </a:t>
            </a:r>
            <a:r>
              <a:rPr lang="en-US" sz="1600" dirty="0" err="1">
                <a:solidFill>
                  <a:srgbClr val="373636"/>
                </a:solidFill>
              </a:rPr>
              <a:t>schrapping</a:t>
            </a:r>
            <a:r>
              <a:rPr lang="en-US" sz="1600" dirty="0">
                <a:solidFill>
                  <a:srgbClr val="373636"/>
                </a:solidFill>
              </a:rPr>
              <a:t>). </a:t>
            </a:r>
            <a:endParaRPr lang="en-US" sz="1600" dirty="0"/>
          </a:p>
          <a:p>
            <a:pPr marL="102870" indent="0">
              <a:buNone/>
            </a:pPr>
            <a:r>
              <a:rPr lang="en-US" sz="2400" dirty="0"/>
              <a:t> </a:t>
            </a:r>
            <a:br>
              <a:rPr lang="en-US" sz="2400" dirty="0"/>
            </a:br>
            <a:endParaRPr lang="en-US" sz="1800">
              <a:solidFill>
                <a:srgbClr val="000000"/>
              </a:solidFill>
            </a:endParaRPr>
          </a:p>
        </p:txBody>
      </p:sp>
      <p:sp>
        <p:nvSpPr>
          <p:cNvPr id="4" name="Title 1">
            <a:extLst>
              <a:ext uri="{FF2B5EF4-FFF2-40B4-BE49-F238E27FC236}">
                <a16:creationId xmlns:a16="http://schemas.microsoft.com/office/drawing/2014/main" id="{AE0CF4AC-DE77-12C5-7C87-952E67CBFB97}"/>
              </a:ext>
            </a:extLst>
          </p:cNvPr>
          <p:cNvSpPr>
            <a:spLocks noGrp="1"/>
          </p:cNvSpPr>
          <p:nvPr/>
        </p:nvSpPr>
        <p:spPr>
          <a:xfrm>
            <a:off x="457800" y="262200"/>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2400" dirty="0" err="1"/>
              <a:t>Aanpassing</a:t>
            </a:r>
            <a:r>
              <a:rPr lang="en-US" sz="2400" dirty="0"/>
              <a:t> van </a:t>
            </a:r>
            <a:r>
              <a:rPr lang="en-US" sz="2400" dirty="0" err="1"/>
              <a:t>kardinaliteit</a:t>
            </a:r>
            <a:endParaRPr lang="en-US" dirty="0"/>
          </a:p>
        </p:txBody>
      </p:sp>
    </p:spTree>
    <p:extLst>
      <p:ext uri="{BB962C8B-B14F-4D97-AF65-F5344CB8AC3E}">
        <p14:creationId xmlns:p14="http://schemas.microsoft.com/office/powerpoint/2010/main" val="1563915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600" b="1" dirty="0">
                <a:latin typeface="Proxima Nova"/>
              </a:rPr>
              <a:t>Overzicht model</a:t>
            </a:r>
            <a:endParaRPr lang="en-US" sz="3600" b="1" dirty="0">
              <a:latin typeface="Proxima Nova"/>
            </a:endParaRPr>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67754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86b00870f9_1_1187"/>
          <p:cNvSpPr/>
          <p:nvPr/>
        </p:nvSpPr>
        <p:spPr>
          <a:xfrm>
            <a:off x="296025" y="3366501"/>
            <a:ext cx="8846615" cy="1850335"/>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g286b00870f9_1_1187"/>
          <p:cNvSpPr/>
          <p:nvPr/>
        </p:nvSpPr>
        <p:spPr>
          <a:xfrm flipH="1">
            <a:off x="295383" y="1081721"/>
            <a:ext cx="8896884" cy="2292943"/>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2104;g1f0f0b30a0b_1_118">
            <a:extLst>
              <a:ext uri="{FF2B5EF4-FFF2-40B4-BE49-F238E27FC236}">
                <a16:creationId xmlns:a16="http://schemas.microsoft.com/office/drawing/2014/main" id="{F5563327-2FF1-4A92-BC00-218AED6483AE}"/>
              </a:ext>
            </a:extLst>
          </p:cNvPr>
          <p:cNvSpPr txBox="1"/>
          <p:nvPr/>
        </p:nvSpPr>
        <p:spPr>
          <a:xfrm>
            <a:off x="628650" y="207849"/>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a:latin typeface="Proxima Nova"/>
              </a:rPr>
              <a:t>Storylines</a:t>
            </a:r>
            <a:endParaRPr sz="2400" b="1">
              <a:latin typeface="Proxima Nova"/>
            </a:endParaRPr>
          </a:p>
        </p:txBody>
      </p:sp>
      <p:cxnSp>
        <p:nvCxnSpPr>
          <p:cNvPr id="3" name="Google Shape;628;g2fb1d5e1f94_0_3">
            <a:extLst>
              <a:ext uri="{FF2B5EF4-FFF2-40B4-BE49-F238E27FC236}">
                <a16:creationId xmlns:a16="http://schemas.microsoft.com/office/drawing/2014/main" id="{1D11245F-58ED-3CD0-0D4E-DB9DE719C612}"/>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
        <p:nvSpPr>
          <p:cNvPr id="4" name="Google Shape;854;g286b00870f9_1_1187">
            <a:extLst>
              <a:ext uri="{FF2B5EF4-FFF2-40B4-BE49-F238E27FC236}">
                <a16:creationId xmlns:a16="http://schemas.microsoft.com/office/drawing/2014/main" id="{F0B0B728-1507-A8F1-DC5E-DC02C841C59B}"/>
              </a:ext>
            </a:extLst>
          </p:cNvPr>
          <p:cNvSpPr txBox="1"/>
          <p:nvPr/>
        </p:nvSpPr>
        <p:spPr>
          <a:xfrm>
            <a:off x="6398309" y="2921481"/>
            <a:ext cx="2682679" cy="184662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rtl="0"/>
            <a:r>
              <a:rPr lang="nl-NL" sz="1200" b="1" dirty="0">
                <a:solidFill>
                  <a:srgbClr val="F432AF"/>
                </a:solidFill>
                <a:effectLst/>
              </a:rPr>
              <a:t>Stad Leuven </a:t>
            </a:r>
            <a:r>
              <a:rPr lang="nl-NL" sz="1200" dirty="0">
                <a:solidFill>
                  <a:srgbClr val="F432AF"/>
                </a:solidFill>
                <a:effectLst/>
              </a:rPr>
              <a:t>wil een sociaal traject aanbieden voor financieel zwakkere burgers. Na het </a:t>
            </a:r>
            <a:r>
              <a:rPr lang="nl-NL" sz="1200" b="1" dirty="0">
                <a:solidFill>
                  <a:srgbClr val="F432AF"/>
                </a:solidFill>
                <a:effectLst/>
              </a:rPr>
              <a:t>consolideren van de schulden</a:t>
            </a:r>
            <a:r>
              <a:rPr lang="nl-NL" sz="1200" dirty="0">
                <a:solidFill>
                  <a:srgbClr val="F432AF"/>
                </a:solidFill>
                <a:effectLst/>
              </a:rPr>
              <a:t> krijgen burgers met schulden, </a:t>
            </a:r>
            <a:r>
              <a:rPr lang="nl-NL" sz="1200" b="1" dirty="0">
                <a:solidFill>
                  <a:srgbClr val="F432AF"/>
                </a:solidFill>
                <a:effectLst/>
              </a:rPr>
              <a:t>afhankelijk van de groep</a:t>
            </a:r>
            <a:r>
              <a:rPr lang="nl-NL" sz="1200" dirty="0">
                <a:solidFill>
                  <a:srgbClr val="F432AF"/>
                </a:solidFill>
                <a:effectLst/>
              </a:rPr>
              <a:t> waartoe ze behoren, recht op een soort afbetalingsplan. </a:t>
            </a:r>
            <a:endParaRPr lang="nl-NL" sz="1200" dirty="0">
              <a:solidFill>
                <a:srgbClr val="F432AF"/>
              </a:solidFill>
            </a:endParaRPr>
          </a:p>
          <a:p>
            <a:br>
              <a:rPr lang="nl-NL" sz="1200"/>
            </a:br>
            <a:endParaRPr lang="nl-NL" sz="1200"/>
          </a:p>
        </p:txBody>
      </p:sp>
      <p:pic>
        <p:nvPicPr>
          <p:cNvPr id="5" name="Google Shape;855;g286b00870f9_1_1187">
            <a:extLst>
              <a:ext uri="{FF2B5EF4-FFF2-40B4-BE49-F238E27FC236}">
                <a16:creationId xmlns:a16="http://schemas.microsoft.com/office/drawing/2014/main" id="{06A5A8AC-4DFA-0BFF-1C58-611A9D1B8A58}"/>
              </a:ext>
            </a:extLst>
          </p:cNvPr>
          <p:cNvPicPr preferRelativeResize="0"/>
          <p:nvPr/>
        </p:nvPicPr>
        <p:blipFill rotWithShape="1">
          <a:blip r:embed="rId3">
            <a:alphaModFix/>
          </a:blip>
          <a:srcRect l="56285" t="10622" r="34449" b="70606"/>
          <a:stretch/>
        </p:blipFill>
        <p:spPr>
          <a:xfrm>
            <a:off x="4443741" y="1342774"/>
            <a:ext cx="987301" cy="1421726"/>
          </a:xfrm>
          <a:prstGeom prst="rect">
            <a:avLst/>
          </a:prstGeom>
          <a:noFill/>
          <a:ln>
            <a:noFill/>
          </a:ln>
        </p:spPr>
      </p:pic>
      <p:pic>
        <p:nvPicPr>
          <p:cNvPr id="8" name="Google Shape;856;g286b00870f9_1_1187">
            <a:extLst>
              <a:ext uri="{FF2B5EF4-FFF2-40B4-BE49-F238E27FC236}">
                <a16:creationId xmlns:a16="http://schemas.microsoft.com/office/drawing/2014/main" id="{0734775A-4CE2-C8F9-AA3E-0A096DC95060}"/>
              </a:ext>
            </a:extLst>
          </p:cNvPr>
          <p:cNvPicPr preferRelativeResize="0"/>
          <p:nvPr/>
        </p:nvPicPr>
        <p:blipFill rotWithShape="1">
          <a:blip r:embed="rId3">
            <a:alphaModFix/>
          </a:blip>
          <a:srcRect l="45642" t="10821" r="46061" b="70407"/>
          <a:stretch/>
        </p:blipFill>
        <p:spPr>
          <a:xfrm>
            <a:off x="7088767" y="1342774"/>
            <a:ext cx="826149" cy="1311710"/>
          </a:xfrm>
          <a:prstGeom prst="rect">
            <a:avLst/>
          </a:prstGeom>
          <a:noFill/>
          <a:ln>
            <a:noFill/>
          </a:ln>
        </p:spPr>
      </p:pic>
      <p:sp>
        <p:nvSpPr>
          <p:cNvPr id="14" name="Google Shape;854;g286b00870f9_1_1187">
            <a:extLst>
              <a:ext uri="{FF2B5EF4-FFF2-40B4-BE49-F238E27FC236}">
                <a16:creationId xmlns:a16="http://schemas.microsoft.com/office/drawing/2014/main" id="{E2884950-D7AE-8027-DC8E-9520F513311D}"/>
              </a:ext>
            </a:extLst>
          </p:cNvPr>
          <p:cNvSpPr txBox="1"/>
          <p:nvPr/>
        </p:nvSpPr>
        <p:spPr>
          <a:xfrm>
            <a:off x="447532" y="2916279"/>
            <a:ext cx="3092020" cy="2154454"/>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dirty="0">
                <a:solidFill>
                  <a:srgbClr val="00B050"/>
                </a:solidFill>
              </a:rPr>
              <a:t>Stad Gent wil alle</a:t>
            </a:r>
            <a:r>
              <a:rPr lang="nl-NL" sz="1200" dirty="0">
                <a:solidFill>
                  <a:srgbClr val="00B050"/>
                </a:solidFill>
                <a:effectLst/>
              </a:rPr>
              <a:t> </a:t>
            </a:r>
            <a:r>
              <a:rPr lang="nl-NL" sz="1200" b="1" dirty="0">
                <a:solidFill>
                  <a:srgbClr val="00B050"/>
                </a:solidFill>
                <a:effectLst/>
              </a:rPr>
              <a:t>schuldvorderingen </a:t>
            </a:r>
          </a:p>
          <a:p>
            <a:r>
              <a:rPr lang="nl-NL" sz="1200" dirty="0">
                <a:solidFill>
                  <a:srgbClr val="00B050"/>
                </a:solidFill>
                <a:effectLst/>
              </a:rPr>
              <a:t>van schuldenaar </a:t>
            </a:r>
            <a:r>
              <a:rPr lang="nl-NL" sz="1200" b="1" dirty="0">
                <a:solidFill>
                  <a:srgbClr val="00B050"/>
                </a:solidFill>
                <a:effectLst/>
              </a:rPr>
              <a:t>Alice </a:t>
            </a:r>
            <a:r>
              <a:rPr lang="nl-NL" sz="1200" dirty="0">
                <a:solidFill>
                  <a:srgbClr val="00B050"/>
                </a:solidFill>
                <a:effectLst/>
              </a:rPr>
              <a:t>samenbrengen in een </a:t>
            </a:r>
            <a:r>
              <a:rPr lang="nl-NL" sz="1200" b="1" dirty="0">
                <a:solidFill>
                  <a:srgbClr val="00B050"/>
                </a:solidFill>
                <a:effectLst/>
              </a:rPr>
              <a:t>globaal vorderingen overzicht (GVO)</a:t>
            </a:r>
            <a:r>
              <a:rPr lang="nl-NL" sz="1200" dirty="0">
                <a:solidFill>
                  <a:srgbClr val="00B050"/>
                </a:solidFill>
                <a:effectLst/>
              </a:rPr>
              <a:t>, waaronder onbetaalde belastingen en parkeerboetes, om zo beter inzicht te krijgen in haar financiële situatie.</a:t>
            </a:r>
            <a:endParaRPr lang="nl-NL" sz="1200" dirty="0">
              <a:solidFill>
                <a:srgbClr val="00B050"/>
              </a:solidFill>
            </a:endParaRPr>
          </a:p>
          <a:p>
            <a:br>
              <a:rPr lang="nl-NL" sz="1200" dirty="0"/>
            </a:br>
            <a:endParaRPr lang="nl-NL" sz="1200" dirty="0"/>
          </a:p>
          <a:p>
            <a:r>
              <a:rPr lang="en-GB" sz="1100" dirty="0">
                <a:solidFill>
                  <a:srgbClr val="00B050"/>
                </a:solidFill>
              </a:rPr>
              <a:t>.</a:t>
            </a:r>
            <a:endParaRPr lang="en-GB" sz="1800" dirty="0"/>
          </a:p>
          <a:p>
            <a:endParaRPr lang="en-GB" sz="1100" dirty="0">
              <a:solidFill>
                <a:srgbClr val="030000"/>
              </a:solidFill>
            </a:endParaRPr>
          </a:p>
          <a:p>
            <a:endParaRPr lang="en-GB" sz="1000" dirty="0">
              <a:solidFill>
                <a:srgbClr val="030000"/>
              </a:solidFill>
            </a:endParaRPr>
          </a:p>
        </p:txBody>
      </p:sp>
      <p:pic>
        <p:nvPicPr>
          <p:cNvPr id="16" name="Picture 15" descr="A person holding a tablet&#10;&#10;Description automatically generated">
            <a:extLst>
              <a:ext uri="{FF2B5EF4-FFF2-40B4-BE49-F238E27FC236}">
                <a16:creationId xmlns:a16="http://schemas.microsoft.com/office/drawing/2014/main" id="{9ED1B494-F5ED-7800-FEFD-7E4662766A93}"/>
              </a:ext>
            </a:extLst>
          </p:cNvPr>
          <p:cNvPicPr>
            <a:picLocks noChangeAspect="1"/>
          </p:cNvPicPr>
          <p:nvPr/>
        </p:nvPicPr>
        <p:blipFill>
          <a:blip r:embed="rId4"/>
          <a:stretch>
            <a:fillRect/>
          </a:stretch>
        </p:blipFill>
        <p:spPr>
          <a:xfrm>
            <a:off x="1337413" y="1809716"/>
            <a:ext cx="415592" cy="1118436"/>
          </a:xfrm>
          <a:prstGeom prst="rect">
            <a:avLst/>
          </a:prstGeom>
        </p:spPr>
      </p:pic>
      <p:sp>
        <p:nvSpPr>
          <p:cNvPr id="17" name="Google Shape;853;g286b00870f9_1_1187">
            <a:extLst>
              <a:ext uri="{FF2B5EF4-FFF2-40B4-BE49-F238E27FC236}">
                <a16:creationId xmlns:a16="http://schemas.microsoft.com/office/drawing/2014/main" id="{500CB8D8-CBF9-8E3D-06A8-1638AFA84ADA}"/>
              </a:ext>
            </a:extLst>
          </p:cNvPr>
          <p:cNvSpPr txBox="1"/>
          <p:nvPr/>
        </p:nvSpPr>
        <p:spPr>
          <a:xfrm>
            <a:off x="3596053" y="2921482"/>
            <a:ext cx="2682679" cy="1107965"/>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dirty="0">
                <a:solidFill>
                  <a:srgbClr val="7030A0"/>
                </a:solidFill>
                <a:effectLst/>
              </a:rPr>
              <a:t>Gemeente Zulte</a:t>
            </a:r>
            <a:r>
              <a:rPr lang="nl-NL" sz="1200" dirty="0">
                <a:solidFill>
                  <a:srgbClr val="7030A0"/>
                </a:solidFill>
                <a:effectLst/>
              </a:rPr>
              <a:t> wil een beeld schetsen van de </a:t>
            </a:r>
            <a:r>
              <a:rPr lang="nl-NL" sz="1200" b="1" dirty="0">
                <a:solidFill>
                  <a:srgbClr val="7030A0"/>
                </a:solidFill>
                <a:effectLst/>
              </a:rPr>
              <a:t>verschillende groeperingen van mensen met openstaande schuldvorderinge</a:t>
            </a:r>
            <a:r>
              <a:rPr lang="nl-NL" sz="1200" dirty="0">
                <a:solidFill>
                  <a:srgbClr val="7030A0"/>
                </a:solidFill>
                <a:effectLst/>
              </a:rPr>
              <a:t>n over de gemeentediensten heen.</a:t>
            </a:r>
            <a:endParaRPr lang="en-US" sz="1200" dirty="0">
              <a:solidFill>
                <a:srgbClr val="7030A0"/>
              </a:solidFill>
            </a:endParaRPr>
          </a:p>
        </p:txBody>
      </p:sp>
      <p:sp>
        <p:nvSpPr>
          <p:cNvPr id="18" name="Flowchart: Alternate Process 17">
            <a:extLst>
              <a:ext uri="{FF2B5EF4-FFF2-40B4-BE49-F238E27FC236}">
                <a16:creationId xmlns:a16="http://schemas.microsoft.com/office/drawing/2014/main" id="{C3039369-6543-1C40-0F8D-532845075294}"/>
              </a:ext>
            </a:extLst>
          </p:cNvPr>
          <p:cNvSpPr/>
          <p:nvPr/>
        </p:nvSpPr>
        <p:spPr>
          <a:xfrm>
            <a:off x="790094" y="4517198"/>
            <a:ext cx="1925823"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dirty="0" err="1">
                <a:latin typeface="Arial"/>
                <a:cs typeface="Calibri"/>
              </a:rPr>
              <a:t>Globaal</a:t>
            </a:r>
            <a:r>
              <a:rPr lang="en-US" sz="1100" dirty="0">
                <a:latin typeface="Arial"/>
                <a:cs typeface="Calibri"/>
              </a:rPr>
              <a:t> </a:t>
            </a:r>
            <a:r>
              <a:rPr lang="en-US" sz="1100" dirty="0" err="1">
                <a:latin typeface="Arial"/>
                <a:cs typeface="Calibri"/>
              </a:rPr>
              <a:t>Vorderingen</a:t>
            </a:r>
            <a:r>
              <a:rPr lang="en-US" sz="1100" dirty="0">
                <a:latin typeface="Arial"/>
                <a:cs typeface="Calibri"/>
              </a:rPr>
              <a:t> </a:t>
            </a:r>
            <a:r>
              <a:rPr lang="en-US" sz="1100" dirty="0" err="1">
                <a:latin typeface="Arial"/>
                <a:cs typeface="Calibri"/>
              </a:rPr>
              <a:t>Overzicht</a:t>
            </a:r>
            <a:endParaRPr lang="en-US" sz="1100" dirty="0">
              <a:latin typeface="Arial"/>
              <a:cs typeface="Calibri"/>
            </a:endParaRPr>
          </a:p>
        </p:txBody>
      </p:sp>
      <p:sp>
        <p:nvSpPr>
          <p:cNvPr id="19" name="Flowchart: Alternate Process 18">
            <a:extLst>
              <a:ext uri="{FF2B5EF4-FFF2-40B4-BE49-F238E27FC236}">
                <a16:creationId xmlns:a16="http://schemas.microsoft.com/office/drawing/2014/main" id="{82CA6B63-4CF2-AC02-09C6-466CE8F0FFDB}"/>
              </a:ext>
            </a:extLst>
          </p:cNvPr>
          <p:cNvSpPr/>
          <p:nvPr/>
        </p:nvSpPr>
        <p:spPr>
          <a:xfrm>
            <a:off x="6972429" y="4517198"/>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dirty="0" err="1">
                <a:latin typeface="Arial"/>
                <a:cs typeface="Calibri"/>
              </a:rPr>
              <a:t>Gepersonaliseerd</a:t>
            </a:r>
            <a:r>
              <a:rPr lang="en-US" sz="1100" dirty="0">
                <a:latin typeface="Arial"/>
                <a:cs typeface="Calibri"/>
              </a:rPr>
              <a:t> </a:t>
            </a:r>
            <a:r>
              <a:rPr lang="en-US" sz="1100" dirty="0" err="1">
                <a:latin typeface="Arial"/>
                <a:cs typeface="Calibri"/>
              </a:rPr>
              <a:t>afbetalingsplan</a:t>
            </a:r>
            <a:endParaRPr lang="en-US" sz="1800" dirty="0" err="1"/>
          </a:p>
        </p:txBody>
      </p:sp>
      <p:sp>
        <p:nvSpPr>
          <p:cNvPr id="20" name="Flowchart: Alternate Process 19">
            <a:extLst>
              <a:ext uri="{FF2B5EF4-FFF2-40B4-BE49-F238E27FC236}">
                <a16:creationId xmlns:a16="http://schemas.microsoft.com/office/drawing/2014/main" id="{A3F9CD12-9411-06BF-2C6C-7A771EB1D6DF}"/>
              </a:ext>
            </a:extLst>
          </p:cNvPr>
          <p:cNvSpPr/>
          <p:nvPr/>
        </p:nvSpPr>
        <p:spPr>
          <a:xfrm>
            <a:off x="3923915" y="4525313"/>
            <a:ext cx="2026954"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dirty="0" err="1">
                <a:latin typeface="Arial"/>
                <a:cs typeface="Calibri"/>
              </a:rPr>
              <a:t>Classificatie</a:t>
            </a:r>
            <a:r>
              <a:rPr lang="en-US" sz="1100" dirty="0">
                <a:latin typeface="Arial"/>
                <a:cs typeface="Calibri"/>
              </a:rPr>
              <a:t> van de </a:t>
            </a:r>
            <a:r>
              <a:rPr lang="en-US" sz="1100" dirty="0" err="1">
                <a:latin typeface="Arial"/>
                <a:cs typeface="Calibri"/>
              </a:rPr>
              <a:t>persoon</a:t>
            </a:r>
            <a:r>
              <a:rPr lang="en-US" sz="1100" dirty="0">
                <a:latin typeface="Arial"/>
                <a:cs typeface="Calibri"/>
              </a:rPr>
              <a:t> achter de </a:t>
            </a:r>
            <a:r>
              <a:rPr lang="en-US" sz="1100" dirty="0" err="1">
                <a:latin typeface="Arial"/>
                <a:cs typeface="Calibri"/>
              </a:rPr>
              <a:t>schuld</a:t>
            </a:r>
            <a:endParaRPr lang="en-US"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04;g1f0f0b30a0b_1_118">
            <a:extLst>
              <a:ext uri="{FF2B5EF4-FFF2-40B4-BE49-F238E27FC236}">
                <a16:creationId xmlns:a16="http://schemas.microsoft.com/office/drawing/2014/main" id="{8B9CC749-2A96-C926-F31A-82601F74CE2D}"/>
              </a:ext>
            </a:extLst>
          </p:cNvPr>
          <p:cNvSpPr txBox="1"/>
          <p:nvPr/>
        </p:nvSpPr>
        <p:spPr>
          <a:xfrm>
            <a:off x="628650" y="207849"/>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dirty="0">
                <a:latin typeface="Proxima Nova"/>
              </a:rPr>
              <a:t>Finaal model</a:t>
            </a:r>
            <a:endParaRPr sz="2400" b="1" dirty="0">
              <a:latin typeface="Proxima Nova"/>
            </a:endParaRPr>
          </a:p>
        </p:txBody>
      </p:sp>
      <p:sp>
        <p:nvSpPr>
          <p:cNvPr id="6" name="TextBox 5">
            <a:extLst>
              <a:ext uri="{FF2B5EF4-FFF2-40B4-BE49-F238E27FC236}">
                <a16:creationId xmlns:a16="http://schemas.microsoft.com/office/drawing/2014/main" id="{4EC79B30-ED20-EC8D-4D96-73CB999B10C0}"/>
              </a:ext>
            </a:extLst>
          </p:cNvPr>
          <p:cNvSpPr txBox="1"/>
          <p:nvPr/>
        </p:nvSpPr>
        <p:spPr>
          <a:xfrm>
            <a:off x="2767964" y="0"/>
            <a:ext cx="5998845" cy="738664"/>
          </a:xfrm>
          <a:prstGeom prst="rect">
            <a:avLst/>
          </a:prstGeom>
          <a:noFill/>
        </p:spPr>
        <p:txBody>
          <a:bodyPr wrap="square" lIns="91440" tIns="45720" rIns="91440" bIns="45720" anchor="t">
            <a:spAutoFit/>
          </a:bodyPr>
          <a:lstStyle/>
          <a:p>
            <a:r>
              <a:rPr lang="en-US" dirty="0">
                <a:hlinkClick r:id="rId2"/>
              </a:rPr>
              <a:t>https://data.vlaanderen.be/ns/schuldbeheer/</a:t>
            </a:r>
            <a:endParaRPr lang="en-US" dirty="0"/>
          </a:p>
          <a:p>
            <a:r>
              <a:rPr lang="en-US" dirty="0">
                <a:hlinkClick r:id="rId3"/>
              </a:rPr>
              <a:t>https://data.vlaanderen.be/doc/applicatieprofiel/schuldbeheer/</a:t>
            </a:r>
          </a:p>
          <a:p>
            <a:endParaRPr lang="en-US"/>
          </a:p>
        </p:txBody>
      </p:sp>
      <p:cxnSp>
        <p:nvCxnSpPr>
          <p:cNvPr id="5" name="Google Shape;628;g2fb1d5e1f94_0_3">
            <a:extLst>
              <a:ext uri="{FF2B5EF4-FFF2-40B4-BE49-F238E27FC236}">
                <a16:creationId xmlns:a16="http://schemas.microsoft.com/office/drawing/2014/main" id="{37941C28-07B1-2E0A-B77A-A2BDD8FE3756}"/>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pic>
        <p:nvPicPr>
          <p:cNvPr id="7" name="Picture 6" descr="A screenshot of a diagram&#10;&#10;AI-generated content may be incorrect.">
            <a:extLst>
              <a:ext uri="{FF2B5EF4-FFF2-40B4-BE49-F238E27FC236}">
                <a16:creationId xmlns:a16="http://schemas.microsoft.com/office/drawing/2014/main" id="{A3FFB7DF-93A8-196C-134C-CAEDCF1EE036}"/>
              </a:ext>
            </a:extLst>
          </p:cNvPr>
          <p:cNvPicPr>
            <a:picLocks noChangeAspect="1"/>
          </p:cNvPicPr>
          <p:nvPr/>
        </p:nvPicPr>
        <p:blipFill>
          <a:blip r:embed="rId4"/>
          <a:stretch>
            <a:fillRect/>
          </a:stretch>
        </p:blipFill>
        <p:spPr>
          <a:xfrm>
            <a:off x="308309" y="578617"/>
            <a:ext cx="8835691" cy="4565286"/>
          </a:xfrm>
          <a:prstGeom prst="rect">
            <a:avLst/>
          </a:prstGeom>
        </p:spPr>
      </p:pic>
    </p:spTree>
    <p:extLst>
      <p:ext uri="{BB962C8B-B14F-4D97-AF65-F5344CB8AC3E}">
        <p14:creationId xmlns:p14="http://schemas.microsoft.com/office/powerpoint/2010/main" val="957302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BA6A-342A-273D-C62B-3B3BF3DAC6C4}"/>
            </a:ext>
          </a:extLst>
        </p:cNvPr>
        <p:cNvGrpSpPr/>
        <p:nvPr/>
      </p:nvGrpSpPr>
      <p:grpSpPr>
        <a:xfrm>
          <a:off x="0" y="0"/>
          <a:ext cx="0" cy="0"/>
          <a:chOff x="0" y="0"/>
          <a:chExt cx="0" cy="0"/>
        </a:xfrm>
      </p:grpSpPr>
      <p:sp>
        <p:nvSpPr>
          <p:cNvPr id="3" name="Google Shape;2104;g1f0f0b30a0b_1_118">
            <a:extLst>
              <a:ext uri="{FF2B5EF4-FFF2-40B4-BE49-F238E27FC236}">
                <a16:creationId xmlns:a16="http://schemas.microsoft.com/office/drawing/2014/main" id="{E44567B4-A828-111C-C37A-F8CF697F0403}"/>
              </a:ext>
            </a:extLst>
          </p:cNvPr>
          <p:cNvSpPr txBox="1"/>
          <p:nvPr/>
        </p:nvSpPr>
        <p:spPr>
          <a:xfrm>
            <a:off x="628650" y="207849"/>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dirty="0">
                <a:latin typeface="Proxima Nova"/>
              </a:rPr>
              <a:t>Deel 1 – Schuldvordering</a:t>
            </a:r>
            <a:endParaRPr sz="2400" b="1" dirty="0">
              <a:latin typeface="Proxima Nova"/>
            </a:endParaRPr>
          </a:p>
        </p:txBody>
      </p:sp>
      <p:cxnSp>
        <p:nvCxnSpPr>
          <p:cNvPr id="5" name="Google Shape;628;g2fb1d5e1f94_0_3">
            <a:extLst>
              <a:ext uri="{FF2B5EF4-FFF2-40B4-BE49-F238E27FC236}">
                <a16:creationId xmlns:a16="http://schemas.microsoft.com/office/drawing/2014/main" id="{1003CAB0-8353-9632-0374-93627CF2EDBE}"/>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pic>
        <p:nvPicPr>
          <p:cNvPr id="7" name="Picture 6" descr="A diagram of a computer&#10;&#10;AI-generated content may be incorrect.">
            <a:extLst>
              <a:ext uri="{FF2B5EF4-FFF2-40B4-BE49-F238E27FC236}">
                <a16:creationId xmlns:a16="http://schemas.microsoft.com/office/drawing/2014/main" id="{EF0887A2-9E94-AFC9-A004-EBF2E2D38441}"/>
              </a:ext>
            </a:extLst>
          </p:cNvPr>
          <p:cNvPicPr>
            <a:picLocks noChangeAspect="1"/>
          </p:cNvPicPr>
          <p:nvPr/>
        </p:nvPicPr>
        <p:blipFill>
          <a:blip r:embed="rId2"/>
          <a:stretch>
            <a:fillRect/>
          </a:stretch>
        </p:blipFill>
        <p:spPr>
          <a:xfrm>
            <a:off x="1634836" y="592476"/>
            <a:ext cx="6753537" cy="4551024"/>
          </a:xfrm>
          <a:prstGeom prst="rect">
            <a:avLst/>
          </a:prstGeom>
        </p:spPr>
      </p:pic>
    </p:spTree>
    <p:extLst>
      <p:ext uri="{BB962C8B-B14F-4D97-AF65-F5344CB8AC3E}">
        <p14:creationId xmlns:p14="http://schemas.microsoft.com/office/powerpoint/2010/main" val="766874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E91B1-624C-1E31-23E5-BAA7550657F0}"/>
            </a:ext>
          </a:extLst>
        </p:cNvPr>
        <p:cNvGrpSpPr/>
        <p:nvPr/>
      </p:nvGrpSpPr>
      <p:grpSpPr>
        <a:xfrm>
          <a:off x="0" y="0"/>
          <a:ext cx="0" cy="0"/>
          <a:chOff x="0" y="0"/>
          <a:chExt cx="0" cy="0"/>
        </a:xfrm>
      </p:grpSpPr>
      <p:sp>
        <p:nvSpPr>
          <p:cNvPr id="3" name="Google Shape;2104;g1f0f0b30a0b_1_118">
            <a:extLst>
              <a:ext uri="{FF2B5EF4-FFF2-40B4-BE49-F238E27FC236}">
                <a16:creationId xmlns:a16="http://schemas.microsoft.com/office/drawing/2014/main" id="{0D4D76B8-0C24-5FE1-5B2D-4F301679C5E9}"/>
              </a:ext>
            </a:extLst>
          </p:cNvPr>
          <p:cNvSpPr txBox="1"/>
          <p:nvPr/>
        </p:nvSpPr>
        <p:spPr>
          <a:xfrm>
            <a:off x="628650" y="207849"/>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dirty="0">
                <a:latin typeface="Proxima Nova"/>
              </a:rPr>
              <a:t>Deel 2 – Afbetalingsplan</a:t>
            </a:r>
            <a:endParaRPr sz="2400" b="1" dirty="0">
              <a:latin typeface="Proxima Nova"/>
            </a:endParaRPr>
          </a:p>
        </p:txBody>
      </p:sp>
      <p:cxnSp>
        <p:nvCxnSpPr>
          <p:cNvPr id="5" name="Google Shape;628;g2fb1d5e1f94_0_3">
            <a:extLst>
              <a:ext uri="{FF2B5EF4-FFF2-40B4-BE49-F238E27FC236}">
                <a16:creationId xmlns:a16="http://schemas.microsoft.com/office/drawing/2014/main" id="{52979F83-EADF-495C-7003-C81DD85888A6}"/>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pic>
        <p:nvPicPr>
          <p:cNvPr id="4" name="Picture 3" descr="A diagram of a computer&#10;&#10;AI-generated content may be incorrect.">
            <a:extLst>
              <a:ext uri="{FF2B5EF4-FFF2-40B4-BE49-F238E27FC236}">
                <a16:creationId xmlns:a16="http://schemas.microsoft.com/office/drawing/2014/main" id="{F535C197-17BE-57EC-98F1-9DACE18DCBD9}"/>
              </a:ext>
            </a:extLst>
          </p:cNvPr>
          <p:cNvPicPr>
            <a:picLocks noChangeAspect="1"/>
          </p:cNvPicPr>
          <p:nvPr/>
        </p:nvPicPr>
        <p:blipFill>
          <a:blip r:embed="rId2"/>
          <a:stretch>
            <a:fillRect/>
          </a:stretch>
        </p:blipFill>
        <p:spPr>
          <a:xfrm>
            <a:off x="1170358" y="662874"/>
            <a:ext cx="7973641" cy="4474514"/>
          </a:xfrm>
          <a:prstGeom prst="rect">
            <a:avLst/>
          </a:prstGeom>
        </p:spPr>
      </p:pic>
    </p:spTree>
    <p:extLst>
      <p:ext uri="{BB962C8B-B14F-4D97-AF65-F5344CB8AC3E}">
        <p14:creationId xmlns:p14="http://schemas.microsoft.com/office/powerpoint/2010/main" val="69613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4895D-9146-8252-8E10-33F57FA33AD7}"/>
            </a:ext>
          </a:extLst>
        </p:cNvPr>
        <p:cNvGrpSpPr/>
        <p:nvPr/>
      </p:nvGrpSpPr>
      <p:grpSpPr>
        <a:xfrm>
          <a:off x="0" y="0"/>
          <a:ext cx="0" cy="0"/>
          <a:chOff x="0" y="0"/>
          <a:chExt cx="0" cy="0"/>
        </a:xfrm>
      </p:grpSpPr>
      <p:sp>
        <p:nvSpPr>
          <p:cNvPr id="3" name="Google Shape;2104;g1f0f0b30a0b_1_118">
            <a:extLst>
              <a:ext uri="{FF2B5EF4-FFF2-40B4-BE49-F238E27FC236}">
                <a16:creationId xmlns:a16="http://schemas.microsoft.com/office/drawing/2014/main" id="{9B917A25-DE5C-5A39-7181-8078EE16D722}"/>
              </a:ext>
            </a:extLst>
          </p:cNvPr>
          <p:cNvSpPr txBox="1"/>
          <p:nvPr/>
        </p:nvSpPr>
        <p:spPr>
          <a:xfrm>
            <a:off x="628650" y="207849"/>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dirty="0">
                <a:latin typeface="Proxima Nova"/>
              </a:rPr>
              <a:t>Deel 3 – Persoon achter de schuld</a:t>
            </a:r>
            <a:endParaRPr sz="2400" b="1" dirty="0">
              <a:latin typeface="Proxima Nova"/>
            </a:endParaRPr>
          </a:p>
        </p:txBody>
      </p:sp>
      <p:cxnSp>
        <p:nvCxnSpPr>
          <p:cNvPr id="5" name="Google Shape;628;g2fb1d5e1f94_0_3">
            <a:extLst>
              <a:ext uri="{FF2B5EF4-FFF2-40B4-BE49-F238E27FC236}">
                <a16:creationId xmlns:a16="http://schemas.microsoft.com/office/drawing/2014/main" id="{22502828-233A-3225-DA0F-50A2781A36A6}"/>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pic>
        <p:nvPicPr>
          <p:cNvPr id="4" name="Picture 3" descr="A diagram of a computer flowchart&#10;&#10;AI-generated content may be incorrect.">
            <a:extLst>
              <a:ext uri="{FF2B5EF4-FFF2-40B4-BE49-F238E27FC236}">
                <a16:creationId xmlns:a16="http://schemas.microsoft.com/office/drawing/2014/main" id="{9FC7B835-C12B-BACB-AB68-F7E90B3DC93D}"/>
              </a:ext>
            </a:extLst>
          </p:cNvPr>
          <p:cNvPicPr>
            <a:picLocks noChangeAspect="1"/>
          </p:cNvPicPr>
          <p:nvPr/>
        </p:nvPicPr>
        <p:blipFill>
          <a:blip r:embed="rId2"/>
          <a:stretch>
            <a:fillRect/>
          </a:stretch>
        </p:blipFill>
        <p:spPr>
          <a:xfrm>
            <a:off x="1874982" y="631020"/>
            <a:ext cx="6270960" cy="4512479"/>
          </a:xfrm>
          <a:prstGeom prst="rect">
            <a:avLst/>
          </a:prstGeom>
        </p:spPr>
      </p:pic>
    </p:spTree>
    <p:extLst>
      <p:ext uri="{BB962C8B-B14F-4D97-AF65-F5344CB8AC3E}">
        <p14:creationId xmlns:p14="http://schemas.microsoft.com/office/powerpoint/2010/main" val="2135632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0">
          <a:extLst>
            <a:ext uri="{FF2B5EF4-FFF2-40B4-BE49-F238E27FC236}">
              <a16:creationId xmlns:a16="http://schemas.microsoft.com/office/drawing/2014/main" id="{E76F362A-1BA0-07E9-A285-5CC505BB79BB}"/>
            </a:ext>
          </a:extLst>
        </p:cNvPr>
        <p:cNvGrpSpPr/>
        <p:nvPr/>
      </p:nvGrpSpPr>
      <p:grpSpPr>
        <a:xfrm>
          <a:off x="0" y="0"/>
          <a:ext cx="0" cy="0"/>
          <a:chOff x="0" y="0"/>
          <a:chExt cx="0" cy="0"/>
        </a:xfrm>
      </p:grpSpPr>
      <p:pic>
        <p:nvPicPr>
          <p:cNvPr id="13" name="Picture 12" descr="A screenshot of a diagram&#10;&#10;AI-generated content may be incorrect.">
            <a:extLst>
              <a:ext uri="{FF2B5EF4-FFF2-40B4-BE49-F238E27FC236}">
                <a16:creationId xmlns:a16="http://schemas.microsoft.com/office/drawing/2014/main" id="{A18E0665-8D92-3750-6344-B3B2A960C231}"/>
              </a:ext>
            </a:extLst>
          </p:cNvPr>
          <p:cNvPicPr>
            <a:picLocks noChangeAspect="1"/>
          </p:cNvPicPr>
          <p:nvPr/>
        </p:nvPicPr>
        <p:blipFill>
          <a:blip r:embed="rId3"/>
          <a:stretch>
            <a:fillRect/>
          </a:stretch>
        </p:blipFill>
        <p:spPr>
          <a:xfrm>
            <a:off x="308309" y="578617"/>
            <a:ext cx="8835691" cy="4565286"/>
          </a:xfrm>
          <a:prstGeom prst="rect">
            <a:avLst/>
          </a:prstGeom>
        </p:spPr>
      </p:pic>
      <p:sp>
        <p:nvSpPr>
          <p:cNvPr id="16" name="Google Shape;2104;g1f0f0b30a0b_1_118">
            <a:extLst>
              <a:ext uri="{FF2B5EF4-FFF2-40B4-BE49-F238E27FC236}">
                <a16:creationId xmlns:a16="http://schemas.microsoft.com/office/drawing/2014/main" id="{1F476CA3-00E4-C817-2FBA-F66D6AF92E98}"/>
              </a:ext>
            </a:extLst>
          </p:cNvPr>
          <p:cNvSpPr txBox="1"/>
          <p:nvPr/>
        </p:nvSpPr>
        <p:spPr>
          <a:xfrm>
            <a:off x="628650" y="207849"/>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a:latin typeface="Proxima Nova"/>
              </a:rPr>
              <a:t>Finaal model</a:t>
            </a:r>
            <a:endParaRPr sz="2400" b="1">
              <a:latin typeface="Proxima Nova"/>
            </a:endParaRPr>
          </a:p>
        </p:txBody>
      </p:sp>
      <p:cxnSp>
        <p:nvCxnSpPr>
          <p:cNvPr id="19" name="Google Shape;628;g2fb1d5e1f94_0_3">
            <a:extLst>
              <a:ext uri="{FF2B5EF4-FFF2-40B4-BE49-F238E27FC236}">
                <a16:creationId xmlns:a16="http://schemas.microsoft.com/office/drawing/2014/main" id="{C96EE8E0-2258-A1E5-D72A-3AD88212BD50}"/>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
        <p:nvSpPr>
          <p:cNvPr id="3" name="Rechthoek 6">
            <a:extLst>
              <a:ext uri="{FF2B5EF4-FFF2-40B4-BE49-F238E27FC236}">
                <a16:creationId xmlns:a16="http://schemas.microsoft.com/office/drawing/2014/main" id="{6945F908-4485-51FA-4537-6C4D4086B8FE}"/>
              </a:ext>
            </a:extLst>
          </p:cNvPr>
          <p:cNvSpPr/>
          <p:nvPr/>
        </p:nvSpPr>
        <p:spPr>
          <a:xfrm>
            <a:off x="375679" y="2571750"/>
            <a:ext cx="3291157" cy="1261324"/>
          </a:xfrm>
          <a:prstGeom prst="rect">
            <a:avLst/>
          </a:prstGeom>
          <a:solidFill>
            <a:srgbClr val="FFEB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nl-NL" sz="1200" dirty="0">
              <a:solidFill>
                <a:schemeClr val="tx1"/>
              </a:solidFill>
              <a:highlight>
                <a:srgbClr val="FFFF00"/>
              </a:highlight>
              <a:latin typeface="Aptos Light" panose="020F0502020204030204" pitchFamily="34" charset="0"/>
              <a:cs typeface="Dreaming Outloud Pro" panose="020F0502020204030204" pitchFamily="66" charset="0"/>
            </a:endParaRPr>
          </a:p>
          <a:p>
            <a:pPr algn="ctr"/>
            <a:r>
              <a:rPr lang="nl-NL" sz="1200" dirty="0">
                <a:solidFill>
                  <a:schemeClr val="tx1"/>
                </a:solidFill>
                <a:highlight>
                  <a:srgbClr val="FFFF00"/>
                </a:highlight>
                <a:latin typeface="Aptos Light" panose="020F0502020204030204" pitchFamily="34" charset="0"/>
                <a:cs typeface="Dreaming Outloud Pro" panose="020F0502020204030204" pitchFamily="66" charset="0"/>
              </a:rPr>
              <a:t>Persoon achter de schuld</a:t>
            </a:r>
            <a:endParaRPr lang="nl-NL" sz="1200">
              <a:solidFill>
                <a:schemeClr val="tx1"/>
              </a:solidFill>
              <a:highlight>
                <a:srgbClr val="FFFF00"/>
              </a:highlight>
              <a:latin typeface="Aptos Light" panose="020F0502020204030204" pitchFamily="34" charset="0"/>
              <a:cs typeface="Dreaming Outloud Pro" panose="020F0502020204030204" pitchFamily="66" charset="0"/>
            </a:endParaRPr>
          </a:p>
        </p:txBody>
      </p:sp>
      <p:sp>
        <p:nvSpPr>
          <p:cNvPr id="6" name="Rechthoek 6">
            <a:extLst>
              <a:ext uri="{FF2B5EF4-FFF2-40B4-BE49-F238E27FC236}">
                <a16:creationId xmlns:a16="http://schemas.microsoft.com/office/drawing/2014/main" id="{DE005FDB-30E6-F454-2087-C26922FE0A65}"/>
              </a:ext>
            </a:extLst>
          </p:cNvPr>
          <p:cNvSpPr/>
          <p:nvPr/>
        </p:nvSpPr>
        <p:spPr>
          <a:xfrm>
            <a:off x="4286862" y="3081424"/>
            <a:ext cx="809551" cy="410367"/>
          </a:xfrm>
          <a:prstGeom prst="rect">
            <a:avLst/>
          </a:prstGeom>
          <a:solidFill>
            <a:srgbClr val="FFEB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1200" dirty="0">
                <a:solidFill>
                  <a:schemeClr val="tx1"/>
                </a:solidFill>
                <a:highlight>
                  <a:srgbClr val="FFFF00"/>
                </a:highlight>
                <a:latin typeface="Aptos Light" panose="020F0502020204030204" pitchFamily="34" charset="0"/>
                <a:cs typeface="Dreaming Outloud Pro" panose="020F0502020204030204" pitchFamily="66" charset="0"/>
              </a:rPr>
              <a:t>Saldo</a:t>
            </a:r>
            <a:endParaRPr lang="nl-NL" sz="1200">
              <a:solidFill>
                <a:schemeClr val="tx1"/>
              </a:solidFill>
              <a:highlight>
                <a:srgbClr val="FFFF00"/>
              </a:highlight>
              <a:latin typeface="Aptos Light" panose="020F0502020204030204" pitchFamily="34" charset="0"/>
              <a:cs typeface="Dreaming Outloud Pro" panose="020F0502020204030204" pitchFamily="66" charset="0"/>
            </a:endParaRPr>
          </a:p>
        </p:txBody>
      </p:sp>
      <p:sp>
        <p:nvSpPr>
          <p:cNvPr id="7" name="Rechthoek 6">
            <a:extLst>
              <a:ext uri="{FF2B5EF4-FFF2-40B4-BE49-F238E27FC236}">
                <a16:creationId xmlns:a16="http://schemas.microsoft.com/office/drawing/2014/main" id="{DD6FC787-0917-5315-B835-B16ACF976559}"/>
              </a:ext>
            </a:extLst>
          </p:cNvPr>
          <p:cNvSpPr/>
          <p:nvPr/>
        </p:nvSpPr>
        <p:spPr>
          <a:xfrm>
            <a:off x="4174467" y="1481137"/>
            <a:ext cx="3162571" cy="1556053"/>
          </a:xfrm>
          <a:prstGeom prst="rect">
            <a:avLst/>
          </a:prstGeom>
          <a:solidFill>
            <a:srgbClr val="FFEB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1200" dirty="0">
                <a:solidFill>
                  <a:schemeClr val="tx1"/>
                </a:solidFill>
                <a:highlight>
                  <a:srgbClr val="FFFF00"/>
                </a:highlight>
                <a:latin typeface="Aptos Light" panose="020F0502020204030204" pitchFamily="34" charset="0"/>
                <a:cs typeface="Dreaming Outloud Pro" panose="020F0502020204030204" pitchFamily="66" charset="0"/>
              </a:rPr>
              <a:t>Schuldvordering</a:t>
            </a:r>
            <a:endParaRPr lang="nl-NL" sz="1200">
              <a:solidFill>
                <a:schemeClr val="tx1"/>
              </a:solidFill>
              <a:highlight>
                <a:srgbClr val="FFFF00"/>
              </a:highlight>
              <a:latin typeface="Aptos Light" panose="020F0502020204030204" pitchFamily="34" charset="0"/>
              <a:cs typeface="Dreaming Outloud Pro" panose="020F0502020204030204" pitchFamily="66" charset="0"/>
            </a:endParaRPr>
          </a:p>
        </p:txBody>
      </p:sp>
      <p:sp>
        <p:nvSpPr>
          <p:cNvPr id="8" name="Rechthoek 6">
            <a:extLst>
              <a:ext uri="{FF2B5EF4-FFF2-40B4-BE49-F238E27FC236}">
                <a16:creationId xmlns:a16="http://schemas.microsoft.com/office/drawing/2014/main" id="{2992620D-46FB-04D0-272F-9C5C5E957618}"/>
              </a:ext>
            </a:extLst>
          </p:cNvPr>
          <p:cNvSpPr/>
          <p:nvPr/>
        </p:nvSpPr>
        <p:spPr>
          <a:xfrm>
            <a:off x="4572000" y="596079"/>
            <a:ext cx="3796145" cy="738300"/>
          </a:xfrm>
          <a:prstGeom prst="rect">
            <a:avLst/>
          </a:prstGeom>
          <a:solidFill>
            <a:srgbClr val="FFEB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1200" dirty="0">
                <a:solidFill>
                  <a:schemeClr val="tx1"/>
                </a:solidFill>
                <a:highlight>
                  <a:srgbClr val="FFFF00"/>
                </a:highlight>
                <a:latin typeface="Aptos Light" panose="020F0502020204030204" pitchFamily="34" charset="0"/>
                <a:cs typeface="Dreaming Outloud Pro" panose="020F0502020204030204" pitchFamily="66" charset="0"/>
              </a:rPr>
              <a:t>OSLO Dossier</a:t>
            </a:r>
            <a:endParaRPr lang="nl-NL" sz="1200">
              <a:solidFill>
                <a:schemeClr val="tx1"/>
              </a:solidFill>
              <a:highlight>
                <a:srgbClr val="FFFF00"/>
              </a:highlight>
              <a:latin typeface="Aptos Light" panose="020F0502020204030204" pitchFamily="34" charset="0"/>
              <a:cs typeface="Dreaming Outloud Pro" panose="020F0502020204030204" pitchFamily="66" charset="0"/>
            </a:endParaRPr>
          </a:p>
        </p:txBody>
      </p:sp>
      <p:sp>
        <p:nvSpPr>
          <p:cNvPr id="10" name="Rechthoek 6">
            <a:extLst>
              <a:ext uri="{FF2B5EF4-FFF2-40B4-BE49-F238E27FC236}">
                <a16:creationId xmlns:a16="http://schemas.microsoft.com/office/drawing/2014/main" id="{5F584536-0D55-145A-2C20-0D205C0BABA8}"/>
              </a:ext>
            </a:extLst>
          </p:cNvPr>
          <p:cNvSpPr/>
          <p:nvPr/>
        </p:nvSpPr>
        <p:spPr>
          <a:xfrm>
            <a:off x="4260735" y="3549690"/>
            <a:ext cx="3076303" cy="1556054"/>
          </a:xfrm>
          <a:prstGeom prst="rect">
            <a:avLst/>
          </a:prstGeom>
          <a:solidFill>
            <a:srgbClr val="FFEB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1200" dirty="0">
                <a:solidFill>
                  <a:schemeClr val="tx1"/>
                </a:solidFill>
                <a:highlight>
                  <a:srgbClr val="FFFF00"/>
                </a:highlight>
                <a:latin typeface="Aptos Light" panose="020F0502020204030204" pitchFamily="34" charset="0"/>
                <a:cs typeface="Dreaming Outloud Pro" panose="020F0502020204030204" pitchFamily="66" charset="0"/>
              </a:rPr>
              <a:t>Afbetalingsplan</a:t>
            </a:r>
            <a:endParaRPr lang="nl-NL" sz="1200">
              <a:solidFill>
                <a:schemeClr val="tx1"/>
              </a:solidFill>
              <a:highlight>
                <a:srgbClr val="FFFF00"/>
              </a:highlight>
              <a:latin typeface="Aptos Light" panose="020F0502020204030204" pitchFamily="34" charset="0"/>
              <a:cs typeface="Dreaming Outloud Pro" panose="020F0502020204030204" pitchFamily="66" charset="0"/>
            </a:endParaRPr>
          </a:p>
        </p:txBody>
      </p:sp>
      <p:sp>
        <p:nvSpPr>
          <p:cNvPr id="15" name="Rechthoek 6">
            <a:extLst>
              <a:ext uri="{FF2B5EF4-FFF2-40B4-BE49-F238E27FC236}">
                <a16:creationId xmlns:a16="http://schemas.microsoft.com/office/drawing/2014/main" id="{C6BFFDD6-092E-0C02-423E-D54B5782A533}"/>
              </a:ext>
            </a:extLst>
          </p:cNvPr>
          <p:cNvSpPr/>
          <p:nvPr/>
        </p:nvSpPr>
        <p:spPr>
          <a:xfrm>
            <a:off x="1328527" y="1641807"/>
            <a:ext cx="1264165" cy="1180935"/>
          </a:xfrm>
          <a:prstGeom prst="rect">
            <a:avLst/>
          </a:prstGeom>
          <a:solidFill>
            <a:srgbClr val="FFEB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1200" dirty="0">
                <a:solidFill>
                  <a:schemeClr val="tx1"/>
                </a:solidFill>
                <a:highlight>
                  <a:srgbClr val="FFFF00"/>
                </a:highlight>
                <a:latin typeface="Aptos Light" panose="020F0502020204030204" pitchFamily="34" charset="0"/>
                <a:cs typeface="Dreaming Outloud Pro" panose="020F0502020204030204" pitchFamily="66" charset="0"/>
              </a:rPr>
              <a:t>OSLO Persoon</a:t>
            </a:r>
          </a:p>
        </p:txBody>
      </p:sp>
      <p:sp>
        <p:nvSpPr>
          <p:cNvPr id="17" name="Rechthoek 6">
            <a:extLst>
              <a:ext uri="{FF2B5EF4-FFF2-40B4-BE49-F238E27FC236}">
                <a16:creationId xmlns:a16="http://schemas.microsoft.com/office/drawing/2014/main" id="{2147E344-AD50-7065-B7E4-37F3311000BA}"/>
              </a:ext>
            </a:extLst>
          </p:cNvPr>
          <p:cNvSpPr/>
          <p:nvPr/>
        </p:nvSpPr>
        <p:spPr>
          <a:xfrm>
            <a:off x="398365" y="589394"/>
            <a:ext cx="3288514" cy="891743"/>
          </a:xfrm>
          <a:prstGeom prst="rect">
            <a:avLst/>
          </a:prstGeom>
          <a:solidFill>
            <a:srgbClr val="FFEB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l-NL" sz="1200" dirty="0">
                <a:solidFill>
                  <a:schemeClr val="tx1"/>
                </a:solidFill>
                <a:highlight>
                  <a:srgbClr val="FFFF00"/>
                </a:highlight>
                <a:latin typeface="Aptos Light" panose="020F0502020204030204" pitchFamily="34" charset="0"/>
                <a:cs typeface="Dreaming Outloud Pro" panose="020F0502020204030204" pitchFamily="66" charset="0"/>
              </a:rPr>
              <a:t>OSLO Organisatie</a:t>
            </a:r>
          </a:p>
        </p:txBody>
      </p:sp>
    </p:spTree>
    <p:extLst>
      <p:ext uri="{BB962C8B-B14F-4D97-AF65-F5344CB8AC3E}">
        <p14:creationId xmlns:p14="http://schemas.microsoft.com/office/powerpoint/2010/main" val="133255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0">
          <a:extLst>
            <a:ext uri="{FF2B5EF4-FFF2-40B4-BE49-F238E27FC236}">
              <a16:creationId xmlns:a16="http://schemas.microsoft.com/office/drawing/2014/main" id="{E76F362A-1BA0-07E9-A285-5CC505BB79BB}"/>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D8FEB923-F3B8-CBC6-52D6-3904795ACF8F}"/>
              </a:ext>
            </a:extLst>
          </p:cNvPr>
          <p:cNvPicPr>
            <a:picLocks noChangeAspect="1"/>
          </p:cNvPicPr>
          <p:nvPr/>
        </p:nvPicPr>
        <p:blipFill>
          <a:blip r:embed="rId3"/>
          <a:stretch>
            <a:fillRect/>
          </a:stretch>
        </p:blipFill>
        <p:spPr>
          <a:xfrm>
            <a:off x="600100" y="1095375"/>
            <a:ext cx="4633861" cy="3103563"/>
          </a:xfrm>
          <a:prstGeom prst="rect">
            <a:avLst/>
          </a:prstGeom>
        </p:spPr>
      </p:pic>
      <p:sp>
        <p:nvSpPr>
          <p:cNvPr id="16" name="Google Shape;2104;g1f0f0b30a0b_1_118">
            <a:extLst>
              <a:ext uri="{FF2B5EF4-FFF2-40B4-BE49-F238E27FC236}">
                <a16:creationId xmlns:a16="http://schemas.microsoft.com/office/drawing/2014/main" id="{1F476CA3-00E4-C817-2FBA-F66D6AF92E98}"/>
              </a:ext>
            </a:extLst>
          </p:cNvPr>
          <p:cNvSpPr txBox="1"/>
          <p:nvPr/>
        </p:nvSpPr>
        <p:spPr>
          <a:xfrm>
            <a:off x="628650" y="207849"/>
            <a:ext cx="7886700" cy="738300"/>
          </a:xfrm>
          <a:prstGeom prst="rect">
            <a:avLst/>
          </a:prstGeom>
          <a:noFill/>
          <a:ln>
            <a:noFill/>
          </a:ln>
        </p:spPr>
        <p:txBody>
          <a:bodyPr spcFirstLastPara="1" wrap="square" lIns="68550" tIns="34275" rIns="68550" bIns="34275" anchor="t" anchorCtr="0">
            <a:noAutofit/>
          </a:bodyPr>
          <a:lstStyle/>
          <a:p>
            <a:pPr>
              <a:buSzPts val="3200"/>
            </a:pPr>
            <a:r>
              <a:rPr lang="nl-BE" sz="2400" b="1">
                <a:latin typeface="Proxima Nova"/>
              </a:rPr>
              <a:t>Deliverables - Applicatieprofiel</a:t>
            </a:r>
          </a:p>
        </p:txBody>
      </p:sp>
      <p:cxnSp>
        <p:nvCxnSpPr>
          <p:cNvPr id="19" name="Google Shape;628;g2fb1d5e1f94_0_3">
            <a:extLst>
              <a:ext uri="{FF2B5EF4-FFF2-40B4-BE49-F238E27FC236}">
                <a16:creationId xmlns:a16="http://schemas.microsoft.com/office/drawing/2014/main" id="{C96EE8E0-2258-A1E5-D72A-3AD88212BD50}"/>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
        <p:nvSpPr>
          <p:cNvPr id="4" name="Rectangle 3">
            <a:extLst>
              <a:ext uri="{FF2B5EF4-FFF2-40B4-BE49-F238E27FC236}">
                <a16:creationId xmlns:a16="http://schemas.microsoft.com/office/drawing/2014/main" id="{A7E0BFDD-CEBA-F58F-A44B-4619772C6216}"/>
              </a:ext>
            </a:extLst>
          </p:cNvPr>
          <p:cNvSpPr/>
          <p:nvPr/>
        </p:nvSpPr>
        <p:spPr>
          <a:xfrm>
            <a:off x="604838" y="4460218"/>
            <a:ext cx="1359652" cy="242442"/>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GB" sz="1050" dirty="0">
                <a:hlinkClick r:id="rId4"/>
              </a:rPr>
              <a:t>Link</a:t>
            </a:r>
          </a:p>
        </p:txBody>
      </p:sp>
      <p:sp>
        <p:nvSpPr>
          <p:cNvPr id="5" name="Google Shape;600;g107e145bb8b_6_83">
            <a:extLst>
              <a:ext uri="{FF2B5EF4-FFF2-40B4-BE49-F238E27FC236}">
                <a16:creationId xmlns:a16="http://schemas.microsoft.com/office/drawing/2014/main" id="{A790A318-C0B8-6950-A17E-0FD74EF669BF}"/>
              </a:ext>
            </a:extLst>
          </p:cNvPr>
          <p:cNvSpPr/>
          <p:nvPr/>
        </p:nvSpPr>
        <p:spPr>
          <a:xfrm>
            <a:off x="675396" y="2911340"/>
            <a:ext cx="1217567" cy="450759"/>
          </a:xfrm>
          <a:prstGeom prst="rect">
            <a:avLst/>
          </a:prstGeom>
          <a:solidFill>
            <a:schemeClr val="accent1">
              <a:alpha val="32549"/>
            </a:schemeClr>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474087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0">
          <a:extLst>
            <a:ext uri="{FF2B5EF4-FFF2-40B4-BE49-F238E27FC236}">
              <a16:creationId xmlns:a16="http://schemas.microsoft.com/office/drawing/2014/main" id="{E76F362A-1BA0-07E9-A285-5CC505BB79BB}"/>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6850557E-50E1-931B-097D-651BC8E9B4A6}"/>
              </a:ext>
            </a:extLst>
          </p:cNvPr>
          <p:cNvPicPr>
            <a:picLocks noChangeAspect="1"/>
          </p:cNvPicPr>
          <p:nvPr/>
        </p:nvPicPr>
        <p:blipFill>
          <a:blip r:embed="rId3"/>
          <a:stretch>
            <a:fillRect/>
          </a:stretch>
        </p:blipFill>
        <p:spPr>
          <a:xfrm>
            <a:off x="546539" y="984250"/>
            <a:ext cx="4582234" cy="3198813"/>
          </a:xfrm>
          <a:prstGeom prst="rect">
            <a:avLst/>
          </a:prstGeom>
        </p:spPr>
      </p:pic>
      <p:sp>
        <p:nvSpPr>
          <p:cNvPr id="16" name="Google Shape;2104;g1f0f0b30a0b_1_118">
            <a:extLst>
              <a:ext uri="{FF2B5EF4-FFF2-40B4-BE49-F238E27FC236}">
                <a16:creationId xmlns:a16="http://schemas.microsoft.com/office/drawing/2014/main" id="{1F476CA3-00E4-C817-2FBA-F66D6AF92E98}"/>
              </a:ext>
            </a:extLst>
          </p:cNvPr>
          <p:cNvSpPr txBox="1"/>
          <p:nvPr/>
        </p:nvSpPr>
        <p:spPr>
          <a:xfrm>
            <a:off x="628650" y="207849"/>
            <a:ext cx="7886700" cy="738300"/>
          </a:xfrm>
          <a:prstGeom prst="rect">
            <a:avLst/>
          </a:prstGeom>
          <a:noFill/>
          <a:ln>
            <a:noFill/>
          </a:ln>
        </p:spPr>
        <p:txBody>
          <a:bodyPr spcFirstLastPara="1" wrap="square" lIns="68550" tIns="34275" rIns="68550" bIns="34275" anchor="t" anchorCtr="0">
            <a:noAutofit/>
          </a:bodyPr>
          <a:lstStyle/>
          <a:p>
            <a:pPr>
              <a:buSzPts val="3200"/>
            </a:pPr>
            <a:r>
              <a:rPr lang="nl-BE" sz="2400" b="1" dirty="0">
                <a:latin typeface="Proxima Nova"/>
              </a:rPr>
              <a:t>Deliverables - Vocabularium</a:t>
            </a:r>
            <a:endParaRPr sz="2400" b="1" dirty="0">
              <a:latin typeface="Proxima Nova"/>
            </a:endParaRPr>
          </a:p>
        </p:txBody>
      </p:sp>
      <p:cxnSp>
        <p:nvCxnSpPr>
          <p:cNvPr id="19" name="Google Shape;628;g2fb1d5e1f94_0_3">
            <a:extLst>
              <a:ext uri="{FF2B5EF4-FFF2-40B4-BE49-F238E27FC236}">
                <a16:creationId xmlns:a16="http://schemas.microsoft.com/office/drawing/2014/main" id="{C96EE8E0-2258-A1E5-D72A-3AD88212BD50}"/>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
        <p:nvSpPr>
          <p:cNvPr id="8" name="Rectangle 7">
            <a:extLst>
              <a:ext uri="{FF2B5EF4-FFF2-40B4-BE49-F238E27FC236}">
                <a16:creationId xmlns:a16="http://schemas.microsoft.com/office/drawing/2014/main" id="{2AE7563B-7931-BB24-F49E-0B234765CF94}"/>
              </a:ext>
            </a:extLst>
          </p:cNvPr>
          <p:cNvSpPr/>
          <p:nvPr/>
        </p:nvSpPr>
        <p:spPr>
          <a:xfrm>
            <a:off x="626387" y="4321292"/>
            <a:ext cx="1359652" cy="242442"/>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GB" sz="1050" dirty="0">
                <a:hlinkClick r:id="rId4"/>
              </a:rPr>
              <a:t>Link</a:t>
            </a:r>
          </a:p>
        </p:txBody>
      </p:sp>
      <p:sp>
        <p:nvSpPr>
          <p:cNvPr id="9" name="Google Shape;600;g107e145bb8b_6_83">
            <a:extLst>
              <a:ext uri="{FF2B5EF4-FFF2-40B4-BE49-F238E27FC236}">
                <a16:creationId xmlns:a16="http://schemas.microsoft.com/office/drawing/2014/main" id="{58BDA24D-B024-98A9-EB09-19D172C0DD45}"/>
              </a:ext>
            </a:extLst>
          </p:cNvPr>
          <p:cNvSpPr/>
          <p:nvPr/>
        </p:nvSpPr>
        <p:spPr>
          <a:xfrm>
            <a:off x="626387" y="2811984"/>
            <a:ext cx="1217567" cy="450759"/>
          </a:xfrm>
          <a:prstGeom prst="rect">
            <a:avLst/>
          </a:prstGeom>
          <a:solidFill>
            <a:schemeClr val="accent1">
              <a:alpha val="32549"/>
            </a:schemeClr>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33993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381" name="Google Shape;381;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a:latin typeface="Proxima Nova"/>
              </a:rPr>
              <a:t>Opname?</a:t>
            </a:r>
            <a:endParaRPr sz="2400" b="1">
              <a:latin typeface="Proxima Nova"/>
            </a:endParaRPr>
          </a:p>
        </p:txBody>
      </p:sp>
      <p:cxnSp>
        <p:nvCxnSpPr>
          <p:cNvPr id="3" name="Google Shape;628;g2fb1d5e1f94_0_3">
            <a:extLst>
              <a:ext uri="{FF2B5EF4-FFF2-40B4-BE49-F238E27FC236}">
                <a16:creationId xmlns:a16="http://schemas.microsoft.com/office/drawing/2014/main" id="{5CF5E400-CF90-47AC-8607-CD13070CE854}"/>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7283-9EE6-542B-D93E-EBEC34037D9B}"/>
              </a:ext>
            </a:extLst>
          </p:cNvPr>
          <p:cNvSpPr>
            <a:spLocks noGrp="1"/>
          </p:cNvSpPr>
          <p:nvPr>
            <p:ph type="title"/>
          </p:nvPr>
        </p:nvSpPr>
        <p:spPr>
          <a:xfrm>
            <a:off x="628650" y="273844"/>
            <a:ext cx="7886700" cy="813197"/>
          </a:xfrm>
        </p:spPr>
        <p:txBody>
          <a:bodyPr anchor="t">
            <a:normAutofit/>
          </a:bodyPr>
          <a:lstStyle/>
          <a:p>
            <a:r>
              <a:rPr lang="en-GB" sz="2400" dirty="0">
                <a:solidFill>
                  <a:srgbClr val="000000"/>
                </a:solidFill>
                <a:latin typeface="Proxima Nova"/>
                <a:cs typeface="Arial"/>
                <a:sym typeface="Arial"/>
              </a:rPr>
              <a:t>Aan de slag met OSLO!</a:t>
            </a:r>
          </a:p>
        </p:txBody>
      </p:sp>
      <p:sp>
        <p:nvSpPr>
          <p:cNvPr id="13" name="Footer Placeholder 2">
            <a:extLst>
              <a:ext uri="{FF2B5EF4-FFF2-40B4-BE49-F238E27FC236}">
                <a16:creationId xmlns:a16="http://schemas.microsoft.com/office/drawing/2014/main" id="{0A4F12A9-C892-2717-2351-6F63AE44149D}"/>
              </a:ext>
            </a:extLst>
          </p:cNvPr>
          <p:cNvSpPr>
            <a:spLocks noGrp="1"/>
          </p:cNvSpPr>
          <p:nvPr>
            <p:ph type="ftr" sz="quarter" idx="10"/>
          </p:nvPr>
        </p:nvSpPr>
        <p:spPr>
          <a:xfrm>
            <a:off x="629841" y="4758736"/>
            <a:ext cx="3625069" cy="273844"/>
          </a:xfrm>
        </p:spPr>
        <p:txBody>
          <a:bodyPr/>
          <a:lstStyle/>
          <a:p>
            <a:pPr defTabSz="685800">
              <a:buClrTx/>
            </a:pPr>
            <a:endParaRPr lang="nl-BE" kern="1200">
              <a:solidFill>
                <a:srgbClr val="3C3D3C"/>
              </a:solidFill>
              <a:latin typeface="Flanders Art Sans Light"/>
              <a:ea typeface="+mn-ea"/>
              <a:cs typeface="+mn-cs"/>
            </a:endParaRPr>
          </a:p>
        </p:txBody>
      </p:sp>
      <p:sp>
        <p:nvSpPr>
          <p:cNvPr id="4" name="Slide Number Placeholder 3">
            <a:extLst>
              <a:ext uri="{FF2B5EF4-FFF2-40B4-BE49-F238E27FC236}">
                <a16:creationId xmlns:a16="http://schemas.microsoft.com/office/drawing/2014/main" id="{CBDC952F-E168-9C0D-EE55-C72122628549}"/>
              </a:ext>
            </a:extLst>
          </p:cNvPr>
          <p:cNvSpPr>
            <a:spLocks noGrp="1"/>
          </p:cNvSpPr>
          <p:nvPr>
            <p:ph type="sldNum" sz="quarter" idx="11"/>
          </p:nvPr>
        </p:nvSpPr>
        <p:spPr>
          <a:xfrm>
            <a:off x="7885509" y="4758737"/>
            <a:ext cx="628650" cy="273844"/>
          </a:xfrm>
        </p:spPr>
        <p:txBody>
          <a:bodyPr vert="horz" lIns="0" tIns="34290" rIns="0" bIns="34290" rtlCol="0" anchor="ctr">
            <a:normAutofit/>
          </a:bodyPr>
          <a:lstStyle/>
          <a:p>
            <a:pPr defTabSz="685800">
              <a:spcAft>
                <a:spcPts val="450"/>
              </a:spcAft>
              <a:buClrTx/>
            </a:pPr>
            <a:fld id="{1EABE038-A425-4CC0-917A-1DC3ED725B2E}" type="slidenum">
              <a:rPr lang="nl-BE" kern="1200">
                <a:solidFill>
                  <a:srgbClr val="3C3D3C"/>
                </a:solidFill>
                <a:latin typeface="Flanders Art Sans"/>
                <a:ea typeface="+mn-ea"/>
                <a:cs typeface="+mn-cs"/>
              </a:rPr>
              <a:pPr defTabSz="685800">
                <a:spcAft>
                  <a:spcPts val="450"/>
                </a:spcAft>
                <a:buClrTx/>
              </a:pPr>
              <a:t>30</a:t>
            </a:fld>
            <a:endParaRPr lang="nl-BE" kern="1200">
              <a:solidFill>
                <a:srgbClr val="3C3D3C"/>
              </a:solidFill>
              <a:latin typeface="Flanders Art Sans"/>
              <a:ea typeface="+mn-ea"/>
              <a:cs typeface="+mn-cs"/>
            </a:endParaRPr>
          </a:p>
        </p:txBody>
      </p:sp>
      <p:pic>
        <p:nvPicPr>
          <p:cNvPr id="8" name="Picture 7" descr="A screenshot of a computer&#10;&#10;Description automatically generated">
            <a:extLst>
              <a:ext uri="{FF2B5EF4-FFF2-40B4-BE49-F238E27FC236}">
                <a16:creationId xmlns:a16="http://schemas.microsoft.com/office/drawing/2014/main" id="{FE929C48-6498-5E91-BD7D-C9DBFFF70A41}"/>
              </a:ext>
            </a:extLst>
          </p:cNvPr>
          <p:cNvPicPr>
            <a:picLocks noChangeAspect="1"/>
          </p:cNvPicPr>
          <p:nvPr/>
        </p:nvPicPr>
        <p:blipFill>
          <a:blip r:embed="rId3"/>
          <a:srcRect r="17515" b="-3"/>
          <a:stretch/>
        </p:blipFill>
        <p:spPr>
          <a:xfrm>
            <a:off x="4643437" y="1194197"/>
            <a:ext cx="3871913" cy="3438525"/>
          </a:xfrm>
          <a:prstGeom prst="rect">
            <a:avLst/>
          </a:prstGeom>
          <a:noFill/>
        </p:spPr>
      </p:pic>
      <p:sp>
        <p:nvSpPr>
          <p:cNvPr id="9" name="Rectangle: Rounded Corners 8">
            <a:extLst>
              <a:ext uri="{FF2B5EF4-FFF2-40B4-BE49-F238E27FC236}">
                <a16:creationId xmlns:a16="http://schemas.microsoft.com/office/drawing/2014/main" id="{3DE82B47-A35C-F7D9-7C74-A054D62DE7F9}"/>
              </a:ext>
            </a:extLst>
          </p:cNvPr>
          <p:cNvSpPr/>
          <p:nvPr/>
        </p:nvSpPr>
        <p:spPr>
          <a:xfrm>
            <a:off x="781653" y="1194198"/>
            <a:ext cx="3225379" cy="867500"/>
          </a:xfrm>
          <a:prstGeom prst="roundRect">
            <a:avLst>
              <a:gd name="adj" fmla="val 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BE" sz="1350" kern="1200" dirty="0">
                <a:solidFill>
                  <a:srgbClr val="3C3D3C"/>
                </a:solidFill>
                <a:latin typeface="Flanders Art Sans"/>
              </a:rPr>
              <a:t>Vind alle erkende data standaardaarden </a:t>
            </a:r>
            <a:r>
              <a:rPr lang="nl-BE" sz="1350" b="1" kern="1200" dirty="0">
                <a:solidFill>
                  <a:srgbClr val="3C3D3C"/>
                </a:solidFill>
                <a:latin typeface="Flanders Art Sans"/>
              </a:rPr>
              <a:t>via data.vlaanderen.be</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0B666504-54FB-DE3E-BA8D-0F2363F899C7}"/>
                  </a:ext>
                </a:extLst>
              </p14:cNvPr>
              <p14:cNvContentPartPr/>
              <p14:nvPr/>
            </p14:nvContentPartPr>
            <p14:xfrm>
              <a:off x="3340826" y="2057053"/>
              <a:ext cx="1312740" cy="784890"/>
            </p14:xfrm>
          </p:contentPart>
        </mc:Choice>
        <mc:Fallback xmlns="">
          <p:pic>
            <p:nvPicPr>
              <p:cNvPr id="10" name="Ink 9">
                <a:extLst>
                  <a:ext uri="{FF2B5EF4-FFF2-40B4-BE49-F238E27FC236}">
                    <a16:creationId xmlns:a16="http://schemas.microsoft.com/office/drawing/2014/main" id="{0B666504-54FB-DE3E-BA8D-0F2363F899C7}"/>
                  </a:ext>
                </a:extLst>
              </p:cNvPr>
              <p:cNvPicPr/>
              <p:nvPr/>
            </p:nvPicPr>
            <p:blipFill>
              <a:blip r:embed="rId5"/>
              <a:stretch>
                <a:fillRect/>
              </a:stretch>
            </p:blipFill>
            <p:spPr>
              <a:xfrm>
                <a:off x="3304831" y="1985045"/>
                <a:ext cx="1384370" cy="92854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8F89E55E-9531-0132-B252-15ADA1D13ED8}"/>
                  </a:ext>
                </a:extLst>
              </p14:cNvPr>
              <p14:cNvContentPartPr/>
              <p14:nvPr/>
            </p14:nvContentPartPr>
            <p14:xfrm>
              <a:off x="4408676" y="2635123"/>
              <a:ext cx="261900" cy="368550"/>
            </p14:xfrm>
          </p:contentPart>
        </mc:Choice>
        <mc:Fallback xmlns="">
          <p:pic>
            <p:nvPicPr>
              <p:cNvPr id="11" name="Ink 10">
                <a:extLst>
                  <a:ext uri="{FF2B5EF4-FFF2-40B4-BE49-F238E27FC236}">
                    <a16:creationId xmlns:a16="http://schemas.microsoft.com/office/drawing/2014/main" id="{8F89E55E-9531-0132-B252-15ADA1D13ED8}"/>
                  </a:ext>
                </a:extLst>
              </p:cNvPr>
              <p:cNvPicPr/>
              <p:nvPr/>
            </p:nvPicPr>
            <p:blipFill>
              <a:blip r:embed="rId7"/>
              <a:stretch>
                <a:fillRect/>
              </a:stretch>
            </p:blipFill>
            <p:spPr>
              <a:xfrm>
                <a:off x="4372701" y="2563141"/>
                <a:ext cx="333491" cy="512155"/>
              </a:xfrm>
              <a:prstGeom prst="rect">
                <a:avLst/>
              </a:prstGeom>
            </p:spPr>
          </p:pic>
        </mc:Fallback>
      </mc:AlternateContent>
      <p:cxnSp>
        <p:nvCxnSpPr>
          <p:cNvPr id="3" name="Google Shape;628;g2fb1d5e1f94_0_3">
            <a:extLst>
              <a:ext uri="{FF2B5EF4-FFF2-40B4-BE49-F238E27FC236}">
                <a16:creationId xmlns:a16="http://schemas.microsoft.com/office/drawing/2014/main" id="{7AD0F812-E284-AB15-29A2-1D3165EFCD31}"/>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72229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3">
          <a:extLst>
            <a:ext uri="{FF2B5EF4-FFF2-40B4-BE49-F238E27FC236}">
              <a16:creationId xmlns:a16="http://schemas.microsoft.com/office/drawing/2014/main" id="{D89FBD3A-1BF9-8BD4-8087-C9CBDB77B94E}"/>
            </a:ext>
          </a:extLst>
        </p:cNvPr>
        <p:cNvGrpSpPr/>
        <p:nvPr/>
      </p:nvGrpSpPr>
      <p:grpSpPr>
        <a:xfrm>
          <a:off x="0" y="0"/>
          <a:ext cx="0" cy="0"/>
          <a:chOff x="0" y="0"/>
          <a:chExt cx="0" cy="0"/>
        </a:xfrm>
      </p:grpSpPr>
      <p:sp>
        <p:nvSpPr>
          <p:cNvPr id="2104" name="Google Shape;2104;g1f0f0b30a0b_1_118">
            <a:extLst>
              <a:ext uri="{FF2B5EF4-FFF2-40B4-BE49-F238E27FC236}">
                <a16:creationId xmlns:a16="http://schemas.microsoft.com/office/drawing/2014/main" id="{B9A4E6EC-865D-74A3-18C3-C348CBE2B458}"/>
              </a:ext>
            </a:extLst>
          </p:cNvPr>
          <p:cNvSpPr txBox="1"/>
          <p:nvPr/>
        </p:nvSpPr>
        <p:spPr>
          <a:xfrm>
            <a:off x="628650" y="207849"/>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a:latin typeface="Proxima Nova"/>
              </a:rPr>
              <a:t>Publieke review</a:t>
            </a:r>
            <a:endParaRPr sz="2400" b="1">
              <a:latin typeface="Proxima Nova"/>
            </a:endParaRPr>
          </a:p>
        </p:txBody>
      </p:sp>
      <p:sp>
        <p:nvSpPr>
          <p:cNvPr id="2106" name="Google Shape;2106;g1f0f0b30a0b_1_118">
            <a:extLst>
              <a:ext uri="{FF2B5EF4-FFF2-40B4-BE49-F238E27FC236}">
                <a16:creationId xmlns:a16="http://schemas.microsoft.com/office/drawing/2014/main" id="{3F93072C-7782-05E4-38D2-D1D65932B73D}"/>
              </a:ext>
            </a:extLst>
          </p:cNvPr>
          <p:cNvSpPr txBox="1"/>
          <p:nvPr/>
        </p:nvSpPr>
        <p:spPr>
          <a:xfrm>
            <a:off x="730425" y="1140352"/>
            <a:ext cx="7949100" cy="321881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nl-NL" sz="1200" b="1" i="0" u="none" strike="noStrike" cap="none" dirty="0">
                <a:solidFill>
                  <a:srgbClr val="000000"/>
                </a:solidFill>
                <a:latin typeface="Arial"/>
                <a:ea typeface="Arial"/>
                <a:cs typeface="Arial"/>
                <a:sym typeface="Arial"/>
              </a:rPr>
              <a:t>Doel: Feedback verkrijgen en verwerken</a:t>
            </a:r>
          </a:p>
          <a:p>
            <a:pPr marL="0" marR="0" lvl="0" indent="0" algn="l" rtl="0">
              <a:lnSpc>
                <a:spcPct val="100000"/>
              </a:lnSpc>
              <a:spcBef>
                <a:spcPts val="0"/>
              </a:spcBef>
              <a:spcAft>
                <a:spcPts val="0"/>
              </a:spcAft>
              <a:buClr>
                <a:srgbClr val="000000"/>
              </a:buClr>
              <a:buSzPts val="1200"/>
              <a:buFont typeface="Arial"/>
              <a:buNone/>
            </a:pPr>
            <a:endParaRPr lang="nl-NL" sz="1200" b="1" i="0" u="none" strike="noStrike" cap="none" dirty="0">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endParaRPr lang="nl-NL" sz="1200" b="0" i="0" u="none" strike="noStrike" cap="none" dirty="0">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NL" sz="1200" b="0" i="0" u="none" strike="noStrike" cap="none" dirty="0">
                <a:solidFill>
                  <a:srgbClr val="000000"/>
                </a:solidFill>
                <a:latin typeface="Arial"/>
                <a:ea typeface="Arial"/>
                <a:cs typeface="Arial"/>
                <a:sym typeface="Arial"/>
              </a:rPr>
              <a:t>Finalisatie publicatie als kandidaat-standaard op het </a:t>
            </a:r>
            <a:r>
              <a:rPr lang="nl-NL" sz="1200" b="0" i="0" u="sng" strike="noStrike" cap="none" dirty="0">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2"/>
                  </a:ext>
                </a:extLst>
              </a:rPr>
              <a:t>standaardenregister</a:t>
            </a:r>
            <a:br>
              <a:rPr lang="nl-NL" sz="1200" b="0" i="0" u="none" strike="noStrike" cap="none" dirty="0">
                <a:latin typeface="Arial"/>
                <a:ea typeface="Arial"/>
                <a:cs typeface="Arial"/>
              </a:rPr>
            </a:br>
            <a:endParaRPr lang="nl-NL" sz="1200" b="0" i="0" u="none" strike="noStrike" cap="none" dirty="0">
              <a:solidFill>
                <a:srgbClr val="000000"/>
              </a:solidFill>
              <a:latin typeface="Arial"/>
              <a:ea typeface="Arial"/>
              <a:cs typeface="Arial"/>
              <a:sym typeface="Arial"/>
            </a:endParaRPr>
          </a:p>
          <a:p>
            <a:pPr marL="457200" indent="-304800">
              <a:buSzPts val="1200"/>
              <a:buFont typeface="Arial"/>
              <a:buChar char="●"/>
            </a:pPr>
            <a:r>
              <a:rPr lang="nl-NL" sz="1200" b="0" i="0" u="none" strike="noStrike" cap="none" dirty="0">
                <a:solidFill>
                  <a:srgbClr val="000000"/>
                </a:solidFill>
                <a:latin typeface="Arial"/>
                <a:ea typeface="Arial"/>
                <a:cs typeface="Arial"/>
                <a:sym typeface="Arial"/>
              </a:rPr>
              <a:t>Via </a:t>
            </a:r>
            <a:r>
              <a:rPr lang="nl-NL" sz="1200" b="0" i="0" u="none" strike="noStrike" cap="none" dirty="0" err="1">
                <a:solidFill>
                  <a:srgbClr val="000000"/>
                </a:solidFill>
                <a:latin typeface="Arial"/>
                <a:ea typeface="Arial"/>
                <a:cs typeface="Arial"/>
                <a:sym typeface="Arial"/>
              </a:rPr>
              <a:t>Github</a:t>
            </a:r>
            <a:r>
              <a:rPr lang="nl-NL" sz="1200" b="0" i="0" u="none" strike="noStrike" cap="none" dirty="0">
                <a:solidFill>
                  <a:srgbClr val="000000"/>
                </a:solidFill>
                <a:latin typeface="Arial"/>
                <a:ea typeface="Arial"/>
                <a:cs typeface="Arial"/>
                <a:sym typeface="Arial"/>
              </a:rPr>
              <a:t> </a:t>
            </a:r>
            <a:r>
              <a:rPr lang="nl-NL" sz="1200" b="1" u="sng" dirty="0"/>
              <a:t>9 issues</a:t>
            </a:r>
            <a:r>
              <a:rPr lang="nl-NL" sz="1200" b="1" i="0" u="sng" strike="noStrike" cap="none" dirty="0">
                <a:solidFill>
                  <a:srgbClr val="000000"/>
                </a:solidFill>
                <a:latin typeface="Arial"/>
                <a:ea typeface="Arial"/>
                <a:cs typeface="Arial"/>
                <a:sym typeface="Arial"/>
              </a:rPr>
              <a:t> </a:t>
            </a:r>
            <a:r>
              <a:rPr lang="nl-NL" sz="1200" b="0" i="0" u="none" strike="noStrike" cap="none" dirty="0">
                <a:solidFill>
                  <a:srgbClr val="000000"/>
                </a:solidFill>
                <a:latin typeface="Arial"/>
                <a:ea typeface="Arial"/>
                <a:cs typeface="Arial"/>
                <a:sym typeface="Arial"/>
              </a:rPr>
              <a:t>(vragen, suggesties</a:t>
            </a:r>
            <a:r>
              <a:rPr lang="nl-NL" sz="1200" dirty="0"/>
              <a:t> en opmerkingen)</a:t>
            </a:r>
            <a:r>
              <a:rPr lang="nl-NL" sz="1200" b="0" i="0" u="none" strike="noStrike" cap="none" dirty="0">
                <a:solidFill>
                  <a:srgbClr val="000000"/>
                </a:solidFill>
                <a:latin typeface="Arial"/>
                <a:ea typeface="Arial"/>
                <a:cs typeface="Arial"/>
                <a:sym typeface="Arial"/>
              </a:rPr>
              <a:t> gelogd gedurende de periode </a:t>
            </a:r>
            <a:r>
              <a:rPr lang="nl-NL" sz="1200" dirty="0"/>
              <a:t>oktober-februari</a:t>
            </a:r>
            <a:endParaRPr lang="nl-NL" sz="1200" b="0" i="0" u="none" strike="noStrike" cap="none" dirty="0">
              <a:solidFill>
                <a:srgbClr val="000000"/>
              </a:solidFill>
              <a:latin typeface="Arial"/>
              <a:ea typeface="Arial"/>
              <a:cs typeface="Arial"/>
            </a:endParaRPr>
          </a:p>
          <a:p>
            <a:pPr marL="152400" marR="0" lvl="0" algn="l" rtl="0">
              <a:lnSpc>
                <a:spcPct val="100000"/>
              </a:lnSpc>
              <a:spcBef>
                <a:spcPts val="0"/>
              </a:spcBef>
              <a:spcAft>
                <a:spcPts val="0"/>
              </a:spcAft>
              <a:buClr>
                <a:srgbClr val="000000"/>
              </a:buClr>
              <a:buSzPts val="1200"/>
            </a:pPr>
            <a:endParaRPr lang="nl-NL" sz="1200" b="0" i="0" u="none" strike="noStrike" cap="none" dirty="0">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NL" sz="1200" dirty="0"/>
              <a:t>Categorisatie van de issues in verschillende categorieën</a:t>
            </a:r>
            <a:br>
              <a:rPr lang="nl-NL" sz="1200" b="0" i="0" u="none" strike="noStrike" cap="none" dirty="0">
                <a:latin typeface="Arial"/>
                <a:ea typeface="Arial"/>
                <a:cs typeface="Arial"/>
              </a:rPr>
            </a:br>
            <a:endParaRPr lang="nl-NL" sz="1200" b="0" i="0" u="none" strike="noStrike" cap="none" dirty="0">
              <a:solidFill>
                <a:srgbClr val="000000"/>
              </a:solidFill>
              <a:latin typeface="Arial"/>
              <a:ea typeface="Arial"/>
              <a:cs typeface="Arial"/>
              <a:sym typeface="Arial"/>
            </a:endParaRPr>
          </a:p>
          <a:p>
            <a:pPr marL="457200" indent="-304800">
              <a:buSzPts val="1200"/>
              <a:buFont typeface="Arial"/>
              <a:buChar char="●"/>
            </a:pPr>
            <a:r>
              <a:rPr lang="nl-NL" sz="1200" dirty="0"/>
              <a:t>Implementatiepartners mappen</a:t>
            </a:r>
            <a:r>
              <a:rPr lang="nl-NL" sz="1200" b="0" i="0" u="none" strike="noStrike" cap="none" dirty="0">
                <a:solidFill>
                  <a:srgbClr val="000000"/>
                </a:solidFill>
                <a:latin typeface="Arial"/>
                <a:ea typeface="Arial"/>
                <a:cs typeface="Arial"/>
                <a:sym typeface="Arial"/>
              </a:rPr>
              <a:t> data op OSLO of implementeren de datastandaard binnen hun tools (</a:t>
            </a:r>
            <a:r>
              <a:rPr lang="nl-NL" sz="1200" b="0" i="0" u="none" strike="noStrike" cap="none" dirty="0" err="1">
                <a:solidFill>
                  <a:srgbClr val="000000"/>
                </a:solidFill>
                <a:latin typeface="Arial"/>
                <a:ea typeface="Arial"/>
                <a:cs typeface="Arial"/>
                <a:sym typeface="Arial"/>
              </a:rPr>
              <a:t>PoC</a:t>
            </a:r>
            <a:r>
              <a:rPr lang="nl-NL" sz="1200" b="0" i="0" u="none" strike="noStrike" cap="none" dirty="0">
                <a:solidFill>
                  <a:srgbClr val="000000"/>
                </a:solidFill>
                <a:latin typeface="Arial"/>
                <a:ea typeface="Arial"/>
                <a:cs typeface="Arial"/>
                <a:sym typeface="Arial"/>
              </a:rPr>
              <a:t>)</a:t>
            </a:r>
            <a:endParaRPr lang="nl-NL" sz="1200" b="0" i="0" u="none" strike="noStrike" cap="none" dirty="0">
              <a:solidFill>
                <a:srgbClr val="000000"/>
              </a:solidFill>
              <a:latin typeface="Arial"/>
              <a:ea typeface="Arial"/>
              <a:cs typeface="Arial"/>
            </a:endParaRPr>
          </a:p>
          <a:p>
            <a:pPr marL="152400">
              <a:buSzPts val="1200"/>
            </a:pPr>
            <a:endParaRPr lang="nl-NL" sz="1200" dirty="0"/>
          </a:p>
          <a:p>
            <a:pPr marL="152400">
              <a:buSzPts val="1200"/>
            </a:pPr>
            <a:endParaRPr lang="nl-NL" sz="1200" dirty="0"/>
          </a:p>
          <a:p>
            <a:pPr marL="152400">
              <a:buSzPts val="1200"/>
            </a:pPr>
            <a:endParaRPr lang="nl-NL" sz="1200" dirty="0"/>
          </a:p>
          <a:p>
            <a:pPr marL="152400">
              <a:buSzPts val="1200"/>
            </a:pPr>
            <a:endParaRPr lang="nl-NL" sz="1200" dirty="0"/>
          </a:p>
          <a:p>
            <a:pPr marL="152400">
              <a:buSzPts val="1200"/>
            </a:pPr>
            <a:endParaRPr lang="nl-NL" sz="1200" dirty="0"/>
          </a:p>
        </p:txBody>
      </p:sp>
      <p:sp>
        <p:nvSpPr>
          <p:cNvPr id="2107" name="Google Shape;2107;g1f0f0b30a0b_1_118">
            <a:hlinkClick r:id="rId4"/>
            <a:extLst>
              <a:ext uri="{FF2B5EF4-FFF2-40B4-BE49-F238E27FC236}">
                <a16:creationId xmlns:a16="http://schemas.microsoft.com/office/drawing/2014/main" id="{10AAEB65-E6B9-B341-A3F0-6DC2EB0C32E6}"/>
              </a:ext>
            </a:extLst>
          </p:cNvPr>
          <p:cNvSpPr/>
          <p:nvPr/>
        </p:nvSpPr>
        <p:spPr>
          <a:xfrm>
            <a:off x="4704975" y="252245"/>
            <a:ext cx="4107525" cy="759900"/>
          </a:xfrm>
          <a:prstGeom prst="rect">
            <a:avLst/>
          </a:prstGeom>
          <a:solidFill>
            <a:srgbClr val="FFFFFF"/>
          </a:solidFill>
          <a:ln w="25400"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200" b="0" i="0" u="none" strike="noStrike" cap="none">
                <a:solidFill>
                  <a:srgbClr val="373636"/>
                </a:solidFill>
                <a:latin typeface="Arial"/>
                <a:ea typeface="Arial"/>
                <a:cs typeface="Arial"/>
                <a:sym typeface="Arial"/>
              </a:rPr>
              <a:t>Specificatiedocument, verslagen en presentaties kunnen geraadpleegd worden via </a:t>
            </a:r>
            <a:r>
              <a:rPr lang="nl-BE" sz="1200" b="0" i="0" u="none" strike="noStrike" cap="none">
                <a:solidFill>
                  <a:srgbClr val="373636"/>
                </a:solidFill>
                <a:latin typeface="Arial"/>
                <a:ea typeface="Arial"/>
                <a:cs typeface="Arial"/>
                <a:sym typeface="Arial"/>
                <a:hlinkClick r:id="rId3"/>
              </a:rPr>
              <a:t>data.vlaanderen.be</a:t>
            </a:r>
            <a:endParaRPr sz="1200" b="0" i="0" u="none" strike="noStrike" cap="none">
              <a:solidFill>
                <a:srgbClr val="373636"/>
              </a:solidFill>
              <a:latin typeface="Arial"/>
              <a:ea typeface="Arial"/>
              <a:cs typeface="Arial"/>
              <a:sym typeface="Arial"/>
            </a:endParaRPr>
          </a:p>
        </p:txBody>
      </p:sp>
      <p:sp>
        <p:nvSpPr>
          <p:cNvPr id="5" name="Rectangle 4">
            <a:extLst>
              <a:ext uri="{FF2B5EF4-FFF2-40B4-BE49-F238E27FC236}">
                <a16:creationId xmlns:a16="http://schemas.microsoft.com/office/drawing/2014/main" id="{4C2778FA-38DA-B2CA-0D19-87E3FF4446C1}"/>
              </a:ext>
            </a:extLst>
          </p:cNvPr>
          <p:cNvSpPr/>
          <p:nvPr/>
        </p:nvSpPr>
        <p:spPr>
          <a:xfrm>
            <a:off x="1803933" y="3820237"/>
            <a:ext cx="5802083" cy="583324"/>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marL="152400" algn="ctr" fontAlgn="b">
              <a:buSzPts val="1200"/>
            </a:pPr>
            <a:r>
              <a:rPr lang="nl-NL" b="0" i="0" dirty="0">
                <a:solidFill>
                  <a:srgbClr val="474747"/>
                </a:solidFill>
                <a:effectLst/>
                <a:latin typeface="+mj-lt"/>
              </a:rPr>
              <a:t>Goedkeuring aanvraag voor erkenning van de standaard</a:t>
            </a:r>
          </a:p>
          <a:p>
            <a:pPr marL="152400" algn="ctr" fontAlgn="b">
              <a:buSzPts val="1200"/>
            </a:pPr>
            <a:r>
              <a:rPr lang="nl-NL" sz="1100" dirty="0">
                <a:solidFill>
                  <a:srgbClr val="474747"/>
                </a:solidFill>
                <a:latin typeface="+mj-lt"/>
              </a:rPr>
              <a:t>WG Datastandaarden – 27 maart 2025 – 13:00-16:00</a:t>
            </a:r>
            <a:endParaRPr lang="nl-BE" sz="1100" dirty="0">
              <a:latin typeface="+mj-lt"/>
            </a:endParaRPr>
          </a:p>
        </p:txBody>
      </p:sp>
      <p:pic>
        <p:nvPicPr>
          <p:cNvPr id="3" name="Graphic 2" descr="Comment Like with solid fill">
            <a:extLst>
              <a:ext uri="{FF2B5EF4-FFF2-40B4-BE49-F238E27FC236}">
                <a16:creationId xmlns:a16="http://schemas.microsoft.com/office/drawing/2014/main" id="{21AC787E-4CD5-CA28-7D57-318692B31D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86476">
            <a:off x="1259782" y="3193315"/>
            <a:ext cx="1070435" cy="1070435"/>
          </a:xfrm>
          <a:prstGeom prst="rect">
            <a:avLst/>
          </a:prstGeom>
        </p:spPr>
      </p:pic>
      <p:cxnSp>
        <p:nvCxnSpPr>
          <p:cNvPr id="2" name="Google Shape;628;g2fb1d5e1f94_0_3">
            <a:extLst>
              <a:ext uri="{FF2B5EF4-FFF2-40B4-BE49-F238E27FC236}">
                <a16:creationId xmlns:a16="http://schemas.microsoft.com/office/drawing/2014/main" id="{E56EE73E-629E-59ED-6AE5-26A9CA3E354F}"/>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1368082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2fb1a2c09a4_0_0"/>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g2fb1a2c09a4_0_0"/>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g2fb1a2c09a4_0_0"/>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600" b="1" dirty="0">
                <a:latin typeface="Proxima Nova"/>
              </a:rPr>
              <a:t>Q&amp;A en vervolgstappen</a:t>
            </a:r>
            <a:endParaRPr sz="3600" b="1" dirty="0">
              <a:latin typeface="Proxima Nova"/>
            </a:endParaRPr>
          </a:p>
        </p:txBody>
      </p:sp>
      <p:pic>
        <p:nvPicPr>
          <p:cNvPr id="608" name="Google Shape;608;g2fb1a2c09a4_0_0"/>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fb1a2c09a4_0_111"/>
          <p:cNvSpPr/>
          <p:nvPr/>
        </p:nvSpPr>
        <p:spPr>
          <a:xfrm>
            <a:off x="644172" y="1500521"/>
            <a:ext cx="455905" cy="457200"/>
          </a:xfrm>
          <a:custGeom>
            <a:avLst/>
            <a:gdLst/>
            <a:ahLst/>
            <a:cxnLst/>
            <a:rect l="l" t="t" r="r" b="b"/>
            <a:pathLst>
              <a:path w="576" h="576" extrusionOk="0">
                <a:moveTo>
                  <a:pt x="418" y="240"/>
                </a:moveTo>
                <a:cubicBezTo>
                  <a:pt x="351" y="240"/>
                  <a:pt x="351" y="240"/>
                  <a:pt x="351" y="240"/>
                </a:cubicBezTo>
                <a:cubicBezTo>
                  <a:pt x="333" y="240"/>
                  <a:pt x="316" y="222"/>
                  <a:pt x="316" y="202"/>
                </a:cubicBezTo>
                <a:cubicBezTo>
                  <a:pt x="316" y="120"/>
                  <a:pt x="316" y="120"/>
                  <a:pt x="316" y="120"/>
                </a:cubicBezTo>
                <a:cubicBezTo>
                  <a:pt x="316" y="99"/>
                  <a:pt x="300" y="83"/>
                  <a:pt x="280" y="83"/>
                </a:cubicBezTo>
                <a:cubicBezTo>
                  <a:pt x="255" y="83"/>
                  <a:pt x="255" y="83"/>
                  <a:pt x="255" y="83"/>
                </a:cubicBezTo>
                <a:cubicBezTo>
                  <a:pt x="247" y="83"/>
                  <a:pt x="240" y="89"/>
                  <a:pt x="240" y="96"/>
                </a:cubicBezTo>
                <a:cubicBezTo>
                  <a:pt x="240" y="144"/>
                  <a:pt x="240" y="144"/>
                  <a:pt x="240" y="144"/>
                </a:cubicBezTo>
                <a:cubicBezTo>
                  <a:pt x="240" y="168"/>
                  <a:pt x="233" y="192"/>
                  <a:pt x="219" y="211"/>
                </a:cubicBezTo>
                <a:cubicBezTo>
                  <a:pt x="205" y="231"/>
                  <a:pt x="187" y="242"/>
                  <a:pt x="167" y="242"/>
                </a:cubicBezTo>
                <a:cubicBezTo>
                  <a:pt x="154" y="242"/>
                  <a:pt x="154" y="242"/>
                  <a:pt x="154" y="242"/>
                </a:cubicBezTo>
                <a:cubicBezTo>
                  <a:pt x="154" y="453"/>
                  <a:pt x="154" y="453"/>
                  <a:pt x="154" y="453"/>
                </a:cubicBezTo>
                <a:cubicBezTo>
                  <a:pt x="168" y="453"/>
                  <a:pt x="168" y="453"/>
                  <a:pt x="168" y="453"/>
                </a:cubicBezTo>
                <a:cubicBezTo>
                  <a:pt x="198" y="454"/>
                  <a:pt x="218" y="460"/>
                  <a:pt x="237" y="467"/>
                </a:cubicBezTo>
                <a:cubicBezTo>
                  <a:pt x="258" y="474"/>
                  <a:pt x="279" y="481"/>
                  <a:pt x="311" y="481"/>
                </a:cubicBezTo>
                <a:cubicBezTo>
                  <a:pt x="378" y="481"/>
                  <a:pt x="454" y="470"/>
                  <a:pt x="454" y="390"/>
                </a:cubicBezTo>
                <a:cubicBezTo>
                  <a:pt x="454" y="275"/>
                  <a:pt x="454" y="275"/>
                  <a:pt x="454" y="275"/>
                </a:cubicBezTo>
                <a:cubicBezTo>
                  <a:pt x="454" y="256"/>
                  <a:pt x="437" y="240"/>
                  <a:pt x="418" y="240"/>
                </a:cubicBezTo>
                <a:close/>
                <a:moveTo>
                  <a:pt x="351" y="265"/>
                </a:moveTo>
                <a:cubicBezTo>
                  <a:pt x="418" y="265"/>
                  <a:pt x="418" y="265"/>
                  <a:pt x="418" y="265"/>
                </a:cubicBezTo>
                <a:cubicBezTo>
                  <a:pt x="424" y="265"/>
                  <a:pt x="430" y="270"/>
                  <a:pt x="430" y="275"/>
                </a:cubicBezTo>
                <a:cubicBezTo>
                  <a:pt x="430" y="390"/>
                  <a:pt x="430" y="390"/>
                  <a:pt x="430" y="390"/>
                </a:cubicBezTo>
                <a:cubicBezTo>
                  <a:pt x="430" y="414"/>
                  <a:pt x="420" y="430"/>
                  <a:pt x="401" y="441"/>
                </a:cubicBezTo>
                <a:cubicBezTo>
                  <a:pt x="382" y="451"/>
                  <a:pt x="353" y="456"/>
                  <a:pt x="311" y="456"/>
                </a:cubicBezTo>
                <a:cubicBezTo>
                  <a:pt x="283" y="456"/>
                  <a:pt x="266" y="450"/>
                  <a:pt x="245" y="444"/>
                </a:cubicBezTo>
                <a:cubicBezTo>
                  <a:pt x="241" y="442"/>
                  <a:pt x="241" y="442"/>
                  <a:pt x="241" y="442"/>
                </a:cubicBezTo>
                <a:cubicBezTo>
                  <a:pt x="224" y="437"/>
                  <a:pt x="204" y="430"/>
                  <a:pt x="178" y="428"/>
                </a:cubicBezTo>
                <a:cubicBezTo>
                  <a:pt x="178" y="264"/>
                  <a:pt x="178" y="264"/>
                  <a:pt x="178" y="264"/>
                </a:cubicBezTo>
                <a:cubicBezTo>
                  <a:pt x="201" y="261"/>
                  <a:pt x="222" y="248"/>
                  <a:pt x="238" y="227"/>
                </a:cubicBezTo>
                <a:cubicBezTo>
                  <a:pt x="255" y="205"/>
                  <a:pt x="265" y="176"/>
                  <a:pt x="265" y="144"/>
                </a:cubicBezTo>
                <a:cubicBezTo>
                  <a:pt x="265" y="108"/>
                  <a:pt x="265" y="108"/>
                  <a:pt x="265" y="108"/>
                </a:cubicBezTo>
                <a:cubicBezTo>
                  <a:pt x="280" y="108"/>
                  <a:pt x="280" y="108"/>
                  <a:pt x="280" y="108"/>
                </a:cubicBezTo>
                <a:cubicBezTo>
                  <a:pt x="287" y="108"/>
                  <a:pt x="292" y="113"/>
                  <a:pt x="292" y="120"/>
                </a:cubicBezTo>
                <a:cubicBezTo>
                  <a:pt x="292" y="202"/>
                  <a:pt x="292" y="202"/>
                  <a:pt x="292" y="202"/>
                </a:cubicBezTo>
                <a:cubicBezTo>
                  <a:pt x="292" y="236"/>
                  <a:pt x="320" y="265"/>
                  <a:pt x="351" y="265"/>
                </a:cubicBezTo>
                <a:close/>
                <a:moveTo>
                  <a:pt x="0" y="0"/>
                </a:moveTo>
                <a:cubicBezTo>
                  <a:pt x="0" y="266"/>
                  <a:pt x="0" y="266"/>
                  <a:pt x="0" y="266"/>
                </a:cubicBezTo>
                <a:cubicBezTo>
                  <a:pt x="12" y="266"/>
                  <a:pt x="12" y="266"/>
                  <a:pt x="12" y="266"/>
                </a:cubicBezTo>
                <a:cubicBezTo>
                  <a:pt x="25" y="266"/>
                  <a:pt x="25" y="266"/>
                  <a:pt x="25" y="266"/>
                </a:cubicBezTo>
                <a:cubicBezTo>
                  <a:pt x="96" y="266"/>
                  <a:pt x="96" y="266"/>
                  <a:pt x="96" y="266"/>
                </a:cubicBezTo>
                <a:cubicBezTo>
                  <a:pt x="96" y="452"/>
                  <a:pt x="96" y="452"/>
                  <a:pt x="96" y="452"/>
                </a:cubicBezTo>
                <a:cubicBezTo>
                  <a:pt x="96" y="457"/>
                  <a:pt x="92" y="465"/>
                  <a:pt x="84" y="465"/>
                </a:cubicBezTo>
                <a:cubicBezTo>
                  <a:pt x="25" y="465"/>
                  <a:pt x="25" y="465"/>
                  <a:pt x="25" y="465"/>
                </a:cubicBezTo>
                <a:cubicBezTo>
                  <a:pt x="10" y="465"/>
                  <a:pt x="10" y="465"/>
                  <a:pt x="10" y="465"/>
                </a:cubicBezTo>
                <a:cubicBezTo>
                  <a:pt x="0" y="465"/>
                  <a:pt x="0" y="465"/>
                  <a:pt x="0" y="465"/>
                </a:cubicBezTo>
                <a:cubicBezTo>
                  <a:pt x="0" y="576"/>
                  <a:pt x="0" y="576"/>
                  <a:pt x="0" y="576"/>
                </a:cubicBezTo>
                <a:cubicBezTo>
                  <a:pt x="576" y="576"/>
                  <a:pt x="576" y="576"/>
                  <a:pt x="576" y="576"/>
                </a:cubicBezTo>
                <a:cubicBezTo>
                  <a:pt x="576" y="0"/>
                  <a:pt x="576" y="0"/>
                  <a:pt x="576" y="0"/>
                </a:cubicBezTo>
                <a:lnTo>
                  <a:pt x="0" y="0"/>
                </a:lnTo>
                <a:close/>
                <a:moveTo>
                  <a:pt x="551" y="551"/>
                </a:moveTo>
                <a:cubicBezTo>
                  <a:pt x="25" y="551"/>
                  <a:pt x="25" y="551"/>
                  <a:pt x="25" y="551"/>
                </a:cubicBezTo>
                <a:cubicBezTo>
                  <a:pt x="25" y="488"/>
                  <a:pt x="25" y="488"/>
                  <a:pt x="25" y="488"/>
                </a:cubicBezTo>
                <a:cubicBezTo>
                  <a:pt x="84" y="488"/>
                  <a:pt x="84" y="488"/>
                  <a:pt x="84" y="488"/>
                </a:cubicBezTo>
                <a:cubicBezTo>
                  <a:pt x="105" y="488"/>
                  <a:pt x="119" y="470"/>
                  <a:pt x="119" y="452"/>
                </a:cubicBezTo>
                <a:cubicBezTo>
                  <a:pt x="119" y="242"/>
                  <a:pt x="119" y="242"/>
                  <a:pt x="119" y="242"/>
                </a:cubicBezTo>
                <a:cubicBezTo>
                  <a:pt x="25" y="242"/>
                  <a:pt x="25" y="242"/>
                  <a:pt x="25" y="242"/>
                </a:cubicBezTo>
                <a:cubicBezTo>
                  <a:pt x="25" y="25"/>
                  <a:pt x="25" y="25"/>
                  <a:pt x="25" y="25"/>
                </a:cubicBezTo>
                <a:cubicBezTo>
                  <a:pt x="551" y="25"/>
                  <a:pt x="551" y="25"/>
                  <a:pt x="551" y="25"/>
                </a:cubicBezTo>
                <a:lnTo>
                  <a:pt x="551" y="55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700" b="1">
              <a:solidFill>
                <a:srgbClr val="D04A02"/>
              </a:solidFill>
              <a:latin typeface="Arial"/>
              <a:ea typeface="Arial"/>
              <a:cs typeface="Arial"/>
              <a:sym typeface="Arial"/>
            </a:endParaRPr>
          </a:p>
        </p:txBody>
      </p:sp>
      <p:sp>
        <p:nvSpPr>
          <p:cNvPr id="614" name="Google Shape;614;g2fb1a2c09a4_0_111"/>
          <p:cNvSpPr/>
          <p:nvPr/>
        </p:nvSpPr>
        <p:spPr>
          <a:xfrm>
            <a:off x="628638" y="4370590"/>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5" name="Google Shape;615;g2fb1a2c09a4_0_111"/>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1" dirty="0"/>
              <a:t>Erkenning </a:t>
            </a:r>
            <a:r>
              <a:rPr lang="nl-BE" sz="1600" dirty="0"/>
              <a:t>van de datastandaard op de Werkgroep Datastandaarden</a:t>
            </a:r>
            <a:r>
              <a:rPr lang="nl-BE" sz="1600" b="0" i="0" u="none" strike="noStrike" cap="none" dirty="0">
                <a:solidFill>
                  <a:srgbClr val="000000"/>
                </a:solidFill>
                <a:latin typeface="Arial"/>
                <a:ea typeface="Arial"/>
                <a:cs typeface="Arial"/>
                <a:sym typeface="Arial"/>
              </a:rPr>
              <a:t> </a:t>
            </a:r>
            <a:endParaRPr sz="1600" b="0" i="0" u="none" strike="noStrike" cap="none" dirty="0">
              <a:solidFill>
                <a:srgbClr val="000000"/>
              </a:solidFill>
              <a:latin typeface="Arial"/>
              <a:ea typeface="Arial"/>
              <a:cs typeface="Arial"/>
              <a:sym typeface="Arial"/>
            </a:endParaRPr>
          </a:p>
          <a:p>
            <a:pPr>
              <a:buSzPts val="1600"/>
            </a:pPr>
            <a:r>
              <a:rPr lang="nl-BE" sz="1600" b="1" dirty="0"/>
              <a:t>(27 maart 2025</a:t>
            </a:r>
            <a:r>
              <a:rPr lang="nl-BE" sz="1600" dirty="0"/>
              <a:t>)</a:t>
            </a:r>
            <a:endParaRPr sz="1400" b="0" i="0" u="none" strike="noStrike" cap="none" dirty="0">
              <a:solidFill>
                <a:srgbClr val="000000"/>
              </a:solidFill>
              <a:latin typeface="Arial"/>
              <a:ea typeface="Arial"/>
              <a:cs typeface="Arial"/>
              <a:sym typeface="Arial"/>
            </a:endParaRPr>
          </a:p>
        </p:txBody>
      </p:sp>
      <p:sp>
        <p:nvSpPr>
          <p:cNvPr id="616" name="Google Shape;616;g2fb1a2c09a4_0_111"/>
          <p:cNvSpPr txBox="1"/>
          <p:nvPr/>
        </p:nvSpPr>
        <p:spPr>
          <a:xfrm>
            <a:off x="1267624" y="2214843"/>
            <a:ext cx="7465200" cy="338700"/>
          </a:xfrm>
          <a:prstGeom prst="rect">
            <a:avLst/>
          </a:prstGeom>
          <a:noFill/>
          <a:ln>
            <a:noFill/>
          </a:ln>
        </p:spPr>
        <p:txBody>
          <a:bodyPr spcFirstLastPara="1" wrap="square" lIns="91425" tIns="45700" rIns="91425" bIns="45700" anchor="t" anchorCtr="0">
            <a:noAutofit/>
          </a:bodyPr>
          <a:lstStyle/>
          <a:p>
            <a:pPr>
              <a:buSzPts val="1600"/>
            </a:pPr>
            <a:r>
              <a:rPr lang="nl-BE" sz="1600" b="1" dirty="0"/>
              <a:t>Erkenning </a:t>
            </a:r>
            <a:r>
              <a:rPr lang="nl-BE" sz="1600" dirty="0"/>
              <a:t>van de datastandaard door het Stuurorgaan voor Informatie en ICT beleid </a:t>
            </a:r>
            <a:r>
              <a:rPr lang="nl-BE" sz="1600" b="1" dirty="0"/>
              <a:t>(24 april 2025</a:t>
            </a:r>
            <a:r>
              <a:rPr lang="nl-BE" sz="16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617" name="Google Shape;617;g2fb1a2c09a4_0_111"/>
          <p:cNvSpPr txBox="1"/>
          <p:nvPr/>
        </p:nvSpPr>
        <p:spPr>
          <a:xfrm>
            <a:off x="1267624" y="3097282"/>
            <a:ext cx="6768300" cy="31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1" dirty="0"/>
              <a:t>Implementatie en gebruik </a:t>
            </a:r>
            <a:r>
              <a:rPr lang="nl-BE" sz="1600" dirty="0"/>
              <a:t>van de </a:t>
            </a:r>
            <a:r>
              <a:rPr lang="nl-BE" sz="1600"/>
              <a:t>standaard (voorlopig nog een probleem met de JSON LD context, zal spoedig opgelost worden)</a:t>
            </a:r>
            <a:endParaRPr sz="1400" b="0" i="0" u="none" strike="noStrike" cap="none" dirty="0">
              <a:solidFill>
                <a:srgbClr val="000000"/>
              </a:solidFill>
              <a:latin typeface="Arial"/>
              <a:ea typeface="Arial"/>
              <a:cs typeface="Arial"/>
              <a:sym typeface="Arial"/>
            </a:endParaRPr>
          </a:p>
        </p:txBody>
      </p:sp>
      <p:sp>
        <p:nvSpPr>
          <p:cNvPr id="618" name="Google Shape;618;g2fb1a2c09a4_0_111"/>
          <p:cNvSpPr txBox="1"/>
          <p:nvPr/>
        </p:nvSpPr>
        <p:spPr>
          <a:xfrm>
            <a:off x="538752" y="261002"/>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a:latin typeface="Proxima Nova"/>
              </a:rPr>
              <a:t>Volgende stappen</a:t>
            </a:r>
            <a:endParaRPr sz="2400" b="1">
              <a:latin typeface="Proxima Nova"/>
            </a:endParaRPr>
          </a:p>
        </p:txBody>
      </p:sp>
      <p:sp>
        <p:nvSpPr>
          <p:cNvPr id="619" name="Google Shape;619;g2fb1a2c09a4_0_111"/>
          <p:cNvSpPr/>
          <p:nvPr/>
        </p:nvSpPr>
        <p:spPr>
          <a:xfrm>
            <a:off x="644112" y="2264550"/>
            <a:ext cx="456045" cy="457200"/>
          </a:xfrm>
          <a:custGeom>
            <a:avLst/>
            <a:gdLst/>
            <a:ahLst/>
            <a:cxnLst/>
            <a:rect l="l" t="t" r="r" b="b"/>
            <a:pathLst>
              <a:path w="395" h="396" extrusionOk="0">
                <a:moveTo>
                  <a:pt x="0" y="0"/>
                </a:moveTo>
                <a:lnTo>
                  <a:pt x="0" y="396"/>
                </a:lnTo>
                <a:lnTo>
                  <a:pt x="395" y="396"/>
                </a:lnTo>
                <a:lnTo>
                  <a:pt x="395" y="0"/>
                </a:lnTo>
                <a:lnTo>
                  <a:pt x="0" y="0"/>
                </a:lnTo>
                <a:close/>
                <a:moveTo>
                  <a:pt x="378" y="380"/>
                </a:moveTo>
                <a:lnTo>
                  <a:pt x="28" y="380"/>
                </a:lnTo>
                <a:lnTo>
                  <a:pt x="178" y="230"/>
                </a:lnTo>
                <a:lnTo>
                  <a:pt x="247" y="299"/>
                </a:lnTo>
                <a:lnTo>
                  <a:pt x="330" y="216"/>
                </a:lnTo>
                <a:lnTo>
                  <a:pt x="180" y="66"/>
                </a:lnTo>
                <a:lnTo>
                  <a:pt x="97" y="149"/>
                </a:lnTo>
                <a:lnTo>
                  <a:pt x="167" y="218"/>
                </a:lnTo>
                <a:lnTo>
                  <a:pt x="16" y="368"/>
                </a:lnTo>
                <a:lnTo>
                  <a:pt x="16" y="18"/>
                </a:lnTo>
                <a:lnTo>
                  <a:pt x="378" y="18"/>
                </a:lnTo>
                <a:lnTo>
                  <a:pt x="378" y="380"/>
                </a:lnTo>
                <a:close/>
                <a:moveTo>
                  <a:pt x="121" y="149"/>
                </a:moveTo>
                <a:lnTo>
                  <a:pt x="180" y="90"/>
                </a:lnTo>
                <a:lnTo>
                  <a:pt x="193" y="102"/>
                </a:lnTo>
                <a:lnTo>
                  <a:pt x="133" y="162"/>
                </a:lnTo>
                <a:lnTo>
                  <a:pt x="121" y="149"/>
                </a:lnTo>
                <a:close/>
                <a:moveTo>
                  <a:pt x="205" y="114"/>
                </a:moveTo>
                <a:lnTo>
                  <a:pt x="282" y="191"/>
                </a:lnTo>
                <a:lnTo>
                  <a:pt x="223" y="251"/>
                </a:lnTo>
                <a:lnTo>
                  <a:pt x="145" y="173"/>
                </a:lnTo>
                <a:lnTo>
                  <a:pt x="205" y="114"/>
                </a:lnTo>
                <a:close/>
                <a:moveTo>
                  <a:pt x="306" y="216"/>
                </a:moveTo>
                <a:lnTo>
                  <a:pt x="247" y="275"/>
                </a:lnTo>
                <a:lnTo>
                  <a:pt x="235" y="262"/>
                </a:lnTo>
                <a:lnTo>
                  <a:pt x="295" y="203"/>
                </a:lnTo>
                <a:lnTo>
                  <a:pt x="306" y="216"/>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a:solidFill>
                <a:srgbClr val="D04A02"/>
              </a:solidFill>
              <a:latin typeface="Arial"/>
              <a:ea typeface="Arial"/>
              <a:cs typeface="Arial"/>
              <a:sym typeface="Arial"/>
            </a:endParaRPr>
          </a:p>
        </p:txBody>
      </p:sp>
      <p:sp>
        <p:nvSpPr>
          <p:cNvPr id="620" name="Google Shape;620;g2fb1a2c09a4_0_111"/>
          <p:cNvSpPr/>
          <p:nvPr/>
        </p:nvSpPr>
        <p:spPr>
          <a:xfrm>
            <a:off x="644170" y="3028575"/>
            <a:ext cx="455905" cy="457200"/>
          </a:xfrm>
          <a:custGeom>
            <a:avLst/>
            <a:gdLst/>
            <a:ahLst/>
            <a:cxnLst/>
            <a:rect l="l" t="t" r="r" b="b"/>
            <a:pathLst>
              <a:path w="576" h="576" extrusionOk="0">
                <a:moveTo>
                  <a:pt x="198" y="317"/>
                </a:moveTo>
                <a:cubicBezTo>
                  <a:pt x="172" y="323"/>
                  <a:pt x="155" y="349"/>
                  <a:pt x="161" y="375"/>
                </a:cubicBezTo>
                <a:cubicBezTo>
                  <a:pt x="164" y="387"/>
                  <a:pt x="171" y="398"/>
                  <a:pt x="182" y="405"/>
                </a:cubicBezTo>
                <a:cubicBezTo>
                  <a:pt x="190" y="410"/>
                  <a:pt x="199" y="412"/>
                  <a:pt x="208" y="412"/>
                </a:cubicBezTo>
                <a:cubicBezTo>
                  <a:pt x="212" y="412"/>
                  <a:pt x="215" y="412"/>
                  <a:pt x="218" y="411"/>
                </a:cubicBezTo>
                <a:cubicBezTo>
                  <a:pt x="244" y="406"/>
                  <a:pt x="261" y="380"/>
                  <a:pt x="255" y="354"/>
                </a:cubicBezTo>
                <a:cubicBezTo>
                  <a:pt x="249" y="328"/>
                  <a:pt x="224" y="312"/>
                  <a:pt x="198" y="317"/>
                </a:cubicBezTo>
                <a:close/>
                <a:moveTo>
                  <a:pt x="228" y="377"/>
                </a:moveTo>
                <a:cubicBezTo>
                  <a:pt x="225" y="383"/>
                  <a:pt x="219" y="386"/>
                  <a:pt x="213" y="388"/>
                </a:cubicBezTo>
                <a:cubicBezTo>
                  <a:pt x="207" y="389"/>
                  <a:pt x="201" y="388"/>
                  <a:pt x="195" y="384"/>
                </a:cubicBezTo>
                <a:cubicBezTo>
                  <a:pt x="190" y="381"/>
                  <a:pt x="186" y="376"/>
                  <a:pt x="185" y="369"/>
                </a:cubicBezTo>
                <a:cubicBezTo>
                  <a:pt x="182" y="357"/>
                  <a:pt x="190" y="344"/>
                  <a:pt x="203" y="341"/>
                </a:cubicBezTo>
                <a:cubicBezTo>
                  <a:pt x="209" y="340"/>
                  <a:pt x="216" y="341"/>
                  <a:pt x="221" y="344"/>
                </a:cubicBezTo>
                <a:cubicBezTo>
                  <a:pt x="226" y="348"/>
                  <a:pt x="230" y="353"/>
                  <a:pt x="231" y="359"/>
                </a:cubicBezTo>
                <a:cubicBezTo>
                  <a:pt x="233" y="365"/>
                  <a:pt x="232" y="372"/>
                  <a:pt x="228" y="377"/>
                </a:cubicBezTo>
                <a:close/>
                <a:moveTo>
                  <a:pt x="360" y="370"/>
                </a:moveTo>
                <a:cubicBezTo>
                  <a:pt x="344" y="295"/>
                  <a:pt x="344" y="295"/>
                  <a:pt x="344" y="295"/>
                </a:cubicBezTo>
                <a:cubicBezTo>
                  <a:pt x="306" y="294"/>
                  <a:pt x="306" y="294"/>
                  <a:pt x="306" y="294"/>
                </a:cubicBezTo>
                <a:cubicBezTo>
                  <a:pt x="300" y="287"/>
                  <a:pt x="294" y="280"/>
                  <a:pt x="287" y="274"/>
                </a:cubicBezTo>
                <a:cubicBezTo>
                  <a:pt x="289" y="236"/>
                  <a:pt x="289" y="236"/>
                  <a:pt x="289" y="236"/>
                </a:cubicBezTo>
                <a:cubicBezTo>
                  <a:pt x="216" y="212"/>
                  <a:pt x="216" y="212"/>
                  <a:pt x="216" y="212"/>
                </a:cubicBezTo>
                <a:cubicBezTo>
                  <a:pt x="196" y="245"/>
                  <a:pt x="196" y="245"/>
                  <a:pt x="196" y="245"/>
                </a:cubicBezTo>
                <a:cubicBezTo>
                  <a:pt x="191" y="245"/>
                  <a:pt x="187" y="246"/>
                  <a:pt x="182" y="247"/>
                </a:cubicBezTo>
                <a:cubicBezTo>
                  <a:pt x="178" y="248"/>
                  <a:pt x="174" y="249"/>
                  <a:pt x="169" y="251"/>
                </a:cubicBezTo>
                <a:cubicBezTo>
                  <a:pt x="137" y="230"/>
                  <a:pt x="137" y="230"/>
                  <a:pt x="137" y="230"/>
                </a:cubicBezTo>
                <a:cubicBezTo>
                  <a:pt x="81" y="282"/>
                  <a:pt x="81" y="282"/>
                  <a:pt x="81" y="282"/>
                </a:cubicBezTo>
                <a:cubicBezTo>
                  <a:pt x="99" y="315"/>
                  <a:pt x="99" y="315"/>
                  <a:pt x="99" y="315"/>
                </a:cubicBezTo>
                <a:cubicBezTo>
                  <a:pt x="95" y="324"/>
                  <a:pt x="92" y="333"/>
                  <a:pt x="90" y="341"/>
                </a:cubicBezTo>
                <a:cubicBezTo>
                  <a:pt x="56" y="358"/>
                  <a:pt x="56" y="358"/>
                  <a:pt x="56" y="358"/>
                </a:cubicBezTo>
                <a:cubicBezTo>
                  <a:pt x="73" y="433"/>
                  <a:pt x="73" y="433"/>
                  <a:pt x="73" y="433"/>
                </a:cubicBezTo>
                <a:cubicBezTo>
                  <a:pt x="111" y="434"/>
                  <a:pt x="111" y="434"/>
                  <a:pt x="111" y="434"/>
                </a:cubicBezTo>
                <a:cubicBezTo>
                  <a:pt x="116" y="442"/>
                  <a:pt x="122" y="449"/>
                  <a:pt x="129" y="455"/>
                </a:cubicBezTo>
                <a:cubicBezTo>
                  <a:pt x="127" y="493"/>
                  <a:pt x="127" y="493"/>
                  <a:pt x="127" y="493"/>
                </a:cubicBezTo>
                <a:cubicBezTo>
                  <a:pt x="200" y="516"/>
                  <a:pt x="200" y="516"/>
                  <a:pt x="200" y="516"/>
                </a:cubicBezTo>
                <a:cubicBezTo>
                  <a:pt x="220" y="484"/>
                  <a:pt x="220" y="484"/>
                  <a:pt x="220" y="484"/>
                </a:cubicBezTo>
                <a:cubicBezTo>
                  <a:pt x="225" y="483"/>
                  <a:pt x="230" y="482"/>
                  <a:pt x="234" y="482"/>
                </a:cubicBezTo>
                <a:cubicBezTo>
                  <a:pt x="238" y="481"/>
                  <a:pt x="242" y="479"/>
                  <a:pt x="247" y="478"/>
                </a:cubicBezTo>
                <a:cubicBezTo>
                  <a:pt x="279" y="499"/>
                  <a:pt x="279" y="499"/>
                  <a:pt x="279" y="499"/>
                </a:cubicBezTo>
                <a:cubicBezTo>
                  <a:pt x="336" y="447"/>
                  <a:pt x="336" y="447"/>
                  <a:pt x="336" y="447"/>
                </a:cubicBezTo>
                <a:cubicBezTo>
                  <a:pt x="318" y="413"/>
                  <a:pt x="318" y="413"/>
                  <a:pt x="318" y="413"/>
                </a:cubicBezTo>
                <a:cubicBezTo>
                  <a:pt x="321" y="405"/>
                  <a:pt x="324" y="396"/>
                  <a:pt x="326" y="387"/>
                </a:cubicBezTo>
                <a:lnTo>
                  <a:pt x="360" y="370"/>
                </a:lnTo>
                <a:close/>
                <a:moveTo>
                  <a:pt x="304" y="371"/>
                </a:moveTo>
                <a:cubicBezTo>
                  <a:pt x="302" y="381"/>
                  <a:pt x="302" y="381"/>
                  <a:pt x="302" y="381"/>
                </a:cubicBezTo>
                <a:cubicBezTo>
                  <a:pt x="301" y="389"/>
                  <a:pt x="299" y="397"/>
                  <a:pt x="295" y="405"/>
                </a:cubicBezTo>
                <a:cubicBezTo>
                  <a:pt x="290" y="414"/>
                  <a:pt x="290" y="414"/>
                  <a:pt x="290" y="414"/>
                </a:cubicBezTo>
                <a:cubicBezTo>
                  <a:pt x="305" y="442"/>
                  <a:pt x="305" y="442"/>
                  <a:pt x="305" y="442"/>
                </a:cubicBezTo>
                <a:cubicBezTo>
                  <a:pt x="277" y="468"/>
                  <a:pt x="277" y="468"/>
                  <a:pt x="277" y="468"/>
                </a:cubicBezTo>
                <a:cubicBezTo>
                  <a:pt x="250" y="451"/>
                  <a:pt x="250" y="451"/>
                  <a:pt x="250" y="451"/>
                </a:cubicBezTo>
                <a:cubicBezTo>
                  <a:pt x="240" y="454"/>
                  <a:pt x="240" y="454"/>
                  <a:pt x="240" y="454"/>
                </a:cubicBezTo>
                <a:cubicBezTo>
                  <a:pt x="236" y="456"/>
                  <a:pt x="232" y="457"/>
                  <a:pt x="229" y="458"/>
                </a:cubicBezTo>
                <a:cubicBezTo>
                  <a:pt x="225" y="459"/>
                  <a:pt x="221" y="459"/>
                  <a:pt x="217" y="460"/>
                </a:cubicBezTo>
                <a:cubicBezTo>
                  <a:pt x="206" y="461"/>
                  <a:pt x="206" y="461"/>
                  <a:pt x="206" y="461"/>
                </a:cubicBezTo>
                <a:cubicBezTo>
                  <a:pt x="190" y="487"/>
                  <a:pt x="190" y="487"/>
                  <a:pt x="190" y="487"/>
                </a:cubicBezTo>
                <a:cubicBezTo>
                  <a:pt x="152" y="476"/>
                  <a:pt x="152" y="476"/>
                  <a:pt x="152" y="476"/>
                </a:cubicBezTo>
                <a:cubicBezTo>
                  <a:pt x="154" y="444"/>
                  <a:pt x="154" y="444"/>
                  <a:pt x="154" y="444"/>
                </a:cubicBezTo>
                <a:cubicBezTo>
                  <a:pt x="146" y="437"/>
                  <a:pt x="146" y="437"/>
                  <a:pt x="146" y="437"/>
                </a:cubicBezTo>
                <a:cubicBezTo>
                  <a:pt x="140" y="432"/>
                  <a:pt x="134" y="426"/>
                  <a:pt x="130" y="419"/>
                </a:cubicBezTo>
                <a:cubicBezTo>
                  <a:pt x="124" y="411"/>
                  <a:pt x="124" y="411"/>
                  <a:pt x="124" y="411"/>
                </a:cubicBezTo>
                <a:cubicBezTo>
                  <a:pt x="92" y="410"/>
                  <a:pt x="92" y="410"/>
                  <a:pt x="92" y="410"/>
                </a:cubicBezTo>
                <a:cubicBezTo>
                  <a:pt x="84" y="372"/>
                  <a:pt x="84" y="372"/>
                  <a:pt x="84" y="372"/>
                </a:cubicBezTo>
                <a:cubicBezTo>
                  <a:pt x="112" y="358"/>
                  <a:pt x="112" y="358"/>
                  <a:pt x="112" y="358"/>
                </a:cubicBezTo>
                <a:cubicBezTo>
                  <a:pt x="114" y="347"/>
                  <a:pt x="114" y="347"/>
                  <a:pt x="114" y="347"/>
                </a:cubicBezTo>
                <a:cubicBezTo>
                  <a:pt x="115" y="339"/>
                  <a:pt x="118" y="332"/>
                  <a:pt x="121" y="324"/>
                </a:cubicBezTo>
                <a:cubicBezTo>
                  <a:pt x="126" y="314"/>
                  <a:pt x="126" y="314"/>
                  <a:pt x="126" y="314"/>
                </a:cubicBezTo>
                <a:cubicBezTo>
                  <a:pt x="111" y="287"/>
                  <a:pt x="111" y="287"/>
                  <a:pt x="111" y="287"/>
                </a:cubicBezTo>
                <a:cubicBezTo>
                  <a:pt x="140" y="260"/>
                  <a:pt x="140" y="260"/>
                  <a:pt x="140" y="260"/>
                </a:cubicBezTo>
                <a:cubicBezTo>
                  <a:pt x="166" y="278"/>
                  <a:pt x="166" y="278"/>
                  <a:pt x="166" y="278"/>
                </a:cubicBezTo>
                <a:cubicBezTo>
                  <a:pt x="176" y="274"/>
                  <a:pt x="176" y="274"/>
                  <a:pt x="176" y="274"/>
                </a:cubicBezTo>
                <a:cubicBezTo>
                  <a:pt x="180" y="273"/>
                  <a:pt x="184" y="271"/>
                  <a:pt x="188" y="271"/>
                </a:cubicBezTo>
                <a:cubicBezTo>
                  <a:pt x="191" y="270"/>
                  <a:pt x="195" y="269"/>
                  <a:pt x="200" y="269"/>
                </a:cubicBezTo>
                <a:cubicBezTo>
                  <a:pt x="210" y="268"/>
                  <a:pt x="210" y="268"/>
                  <a:pt x="210" y="268"/>
                </a:cubicBezTo>
                <a:cubicBezTo>
                  <a:pt x="227" y="241"/>
                  <a:pt x="227" y="241"/>
                  <a:pt x="227" y="241"/>
                </a:cubicBezTo>
                <a:cubicBezTo>
                  <a:pt x="264" y="253"/>
                  <a:pt x="264" y="253"/>
                  <a:pt x="264" y="253"/>
                </a:cubicBezTo>
                <a:cubicBezTo>
                  <a:pt x="262" y="284"/>
                  <a:pt x="262" y="284"/>
                  <a:pt x="262" y="284"/>
                </a:cubicBezTo>
                <a:cubicBezTo>
                  <a:pt x="270" y="291"/>
                  <a:pt x="270" y="291"/>
                  <a:pt x="270" y="291"/>
                </a:cubicBezTo>
                <a:cubicBezTo>
                  <a:pt x="277" y="297"/>
                  <a:pt x="282" y="303"/>
                  <a:pt x="287" y="309"/>
                </a:cubicBezTo>
                <a:cubicBezTo>
                  <a:pt x="293" y="318"/>
                  <a:pt x="293" y="318"/>
                  <a:pt x="293" y="318"/>
                </a:cubicBezTo>
                <a:cubicBezTo>
                  <a:pt x="324" y="319"/>
                  <a:pt x="324" y="319"/>
                  <a:pt x="324" y="319"/>
                </a:cubicBezTo>
                <a:cubicBezTo>
                  <a:pt x="332" y="357"/>
                  <a:pt x="332" y="357"/>
                  <a:pt x="332" y="357"/>
                </a:cubicBezTo>
                <a:lnTo>
                  <a:pt x="304" y="371"/>
                </a:lnTo>
                <a:close/>
                <a:moveTo>
                  <a:pt x="497" y="170"/>
                </a:moveTo>
                <a:cubicBezTo>
                  <a:pt x="497" y="167"/>
                  <a:pt x="496" y="164"/>
                  <a:pt x="496" y="161"/>
                </a:cubicBezTo>
                <a:cubicBezTo>
                  <a:pt x="495" y="159"/>
                  <a:pt x="494" y="156"/>
                  <a:pt x="493" y="153"/>
                </a:cubicBezTo>
                <a:cubicBezTo>
                  <a:pt x="509" y="130"/>
                  <a:pt x="509" y="130"/>
                  <a:pt x="509" y="130"/>
                </a:cubicBezTo>
                <a:cubicBezTo>
                  <a:pt x="468" y="85"/>
                  <a:pt x="468" y="85"/>
                  <a:pt x="468" y="85"/>
                </a:cubicBezTo>
                <a:cubicBezTo>
                  <a:pt x="444" y="99"/>
                  <a:pt x="444" y="99"/>
                  <a:pt x="444" y="99"/>
                </a:cubicBezTo>
                <a:cubicBezTo>
                  <a:pt x="438" y="97"/>
                  <a:pt x="433" y="95"/>
                  <a:pt x="428" y="94"/>
                </a:cubicBezTo>
                <a:cubicBezTo>
                  <a:pt x="416" y="69"/>
                  <a:pt x="416" y="69"/>
                  <a:pt x="416" y="69"/>
                </a:cubicBezTo>
                <a:cubicBezTo>
                  <a:pt x="356" y="82"/>
                  <a:pt x="356" y="82"/>
                  <a:pt x="356" y="82"/>
                </a:cubicBezTo>
                <a:cubicBezTo>
                  <a:pt x="356" y="110"/>
                  <a:pt x="356" y="110"/>
                  <a:pt x="356" y="110"/>
                </a:cubicBezTo>
                <a:cubicBezTo>
                  <a:pt x="351" y="113"/>
                  <a:pt x="347" y="117"/>
                  <a:pt x="343" y="121"/>
                </a:cubicBezTo>
                <a:cubicBezTo>
                  <a:pt x="315" y="119"/>
                  <a:pt x="315" y="119"/>
                  <a:pt x="315" y="119"/>
                </a:cubicBezTo>
                <a:cubicBezTo>
                  <a:pt x="297" y="177"/>
                  <a:pt x="297" y="177"/>
                  <a:pt x="297" y="177"/>
                </a:cubicBezTo>
                <a:cubicBezTo>
                  <a:pt x="321" y="191"/>
                  <a:pt x="321" y="191"/>
                  <a:pt x="321" y="191"/>
                </a:cubicBezTo>
                <a:cubicBezTo>
                  <a:pt x="321" y="194"/>
                  <a:pt x="322" y="197"/>
                  <a:pt x="322" y="199"/>
                </a:cubicBezTo>
                <a:cubicBezTo>
                  <a:pt x="323" y="202"/>
                  <a:pt x="324" y="205"/>
                  <a:pt x="325" y="208"/>
                </a:cubicBezTo>
                <a:cubicBezTo>
                  <a:pt x="309" y="231"/>
                  <a:pt x="309" y="231"/>
                  <a:pt x="309" y="231"/>
                </a:cubicBezTo>
                <a:cubicBezTo>
                  <a:pt x="350" y="275"/>
                  <a:pt x="350" y="275"/>
                  <a:pt x="350" y="275"/>
                </a:cubicBezTo>
                <a:cubicBezTo>
                  <a:pt x="374" y="262"/>
                  <a:pt x="374" y="262"/>
                  <a:pt x="374" y="262"/>
                </a:cubicBezTo>
                <a:cubicBezTo>
                  <a:pt x="380" y="264"/>
                  <a:pt x="385" y="266"/>
                  <a:pt x="390" y="267"/>
                </a:cubicBezTo>
                <a:cubicBezTo>
                  <a:pt x="403" y="292"/>
                  <a:pt x="403" y="292"/>
                  <a:pt x="403" y="292"/>
                </a:cubicBezTo>
                <a:cubicBezTo>
                  <a:pt x="462" y="279"/>
                  <a:pt x="462" y="279"/>
                  <a:pt x="462" y="279"/>
                </a:cubicBezTo>
                <a:cubicBezTo>
                  <a:pt x="462" y="251"/>
                  <a:pt x="462" y="251"/>
                  <a:pt x="462" y="251"/>
                </a:cubicBezTo>
                <a:cubicBezTo>
                  <a:pt x="467" y="248"/>
                  <a:pt x="471" y="244"/>
                  <a:pt x="475" y="240"/>
                </a:cubicBezTo>
                <a:cubicBezTo>
                  <a:pt x="503" y="242"/>
                  <a:pt x="503" y="242"/>
                  <a:pt x="503" y="242"/>
                </a:cubicBezTo>
                <a:cubicBezTo>
                  <a:pt x="521" y="184"/>
                  <a:pt x="521" y="184"/>
                  <a:pt x="521" y="184"/>
                </a:cubicBezTo>
                <a:lnTo>
                  <a:pt x="497" y="170"/>
                </a:lnTo>
                <a:close/>
                <a:moveTo>
                  <a:pt x="352" y="211"/>
                </a:moveTo>
                <a:cubicBezTo>
                  <a:pt x="349" y="202"/>
                  <a:pt x="349" y="202"/>
                  <a:pt x="349" y="202"/>
                </a:cubicBezTo>
                <a:cubicBezTo>
                  <a:pt x="348" y="199"/>
                  <a:pt x="347" y="197"/>
                  <a:pt x="346" y="194"/>
                </a:cubicBezTo>
                <a:cubicBezTo>
                  <a:pt x="346" y="192"/>
                  <a:pt x="346" y="189"/>
                  <a:pt x="345" y="186"/>
                </a:cubicBezTo>
                <a:cubicBezTo>
                  <a:pt x="344" y="177"/>
                  <a:pt x="344" y="177"/>
                  <a:pt x="344" y="177"/>
                </a:cubicBezTo>
                <a:cubicBezTo>
                  <a:pt x="326" y="166"/>
                  <a:pt x="326" y="166"/>
                  <a:pt x="326" y="166"/>
                </a:cubicBezTo>
                <a:cubicBezTo>
                  <a:pt x="333" y="145"/>
                  <a:pt x="333" y="145"/>
                  <a:pt x="333" y="145"/>
                </a:cubicBezTo>
                <a:cubicBezTo>
                  <a:pt x="354" y="146"/>
                  <a:pt x="354" y="146"/>
                  <a:pt x="354" y="146"/>
                </a:cubicBezTo>
                <a:cubicBezTo>
                  <a:pt x="360" y="139"/>
                  <a:pt x="360" y="139"/>
                  <a:pt x="360" y="139"/>
                </a:cubicBezTo>
                <a:cubicBezTo>
                  <a:pt x="364" y="135"/>
                  <a:pt x="368" y="131"/>
                  <a:pt x="372" y="128"/>
                </a:cubicBezTo>
                <a:cubicBezTo>
                  <a:pt x="380" y="123"/>
                  <a:pt x="380" y="123"/>
                  <a:pt x="380" y="123"/>
                </a:cubicBezTo>
                <a:cubicBezTo>
                  <a:pt x="381" y="102"/>
                  <a:pt x="381" y="102"/>
                  <a:pt x="381" y="102"/>
                </a:cubicBezTo>
                <a:cubicBezTo>
                  <a:pt x="402" y="97"/>
                  <a:pt x="402" y="97"/>
                  <a:pt x="402" y="97"/>
                </a:cubicBezTo>
                <a:cubicBezTo>
                  <a:pt x="411" y="116"/>
                  <a:pt x="411" y="116"/>
                  <a:pt x="411" y="116"/>
                </a:cubicBezTo>
                <a:cubicBezTo>
                  <a:pt x="420" y="117"/>
                  <a:pt x="420" y="117"/>
                  <a:pt x="420" y="117"/>
                </a:cubicBezTo>
                <a:cubicBezTo>
                  <a:pt x="426" y="118"/>
                  <a:pt x="431" y="120"/>
                  <a:pt x="436" y="123"/>
                </a:cubicBezTo>
                <a:cubicBezTo>
                  <a:pt x="444" y="126"/>
                  <a:pt x="444" y="126"/>
                  <a:pt x="444" y="126"/>
                </a:cubicBezTo>
                <a:cubicBezTo>
                  <a:pt x="463" y="116"/>
                  <a:pt x="463" y="116"/>
                  <a:pt x="463" y="116"/>
                </a:cubicBezTo>
                <a:cubicBezTo>
                  <a:pt x="478" y="132"/>
                  <a:pt x="478" y="132"/>
                  <a:pt x="478" y="132"/>
                </a:cubicBezTo>
                <a:cubicBezTo>
                  <a:pt x="466" y="150"/>
                  <a:pt x="466" y="150"/>
                  <a:pt x="466" y="150"/>
                </a:cubicBezTo>
                <a:cubicBezTo>
                  <a:pt x="469" y="159"/>
                  <a:pt x="469" y="159"/>
                  <a:pt x="469" y="159"/>
                </a:cubicBezTo>
                <a:cubicBezTo>
                  <a:pt x="470" y="162"/>
                  <a:pt x="471" y="164"/>
                  <a:pt x="472" y="167"/>
                </a:cubicBezTo>
                <a:cubicBezTo>
                  <a:pt x="472" y="169"/>
                  <a:pt x="472" y="172"/>
                  <a:pt x="473" y="175"/>
                </a:cubicBezTo>
                <a:cubicBezTo>
                  <a:pt x="474" y="184"/>
                  <a:pt x="474" y="184"/>
                  <a:pt x="474" y="184"/>
                </a:cubicBezTo>
                <a:cubicBezTo>
                  <a:pt x="492" y="195"/>
                  <a:pt x="492" y="195"/>
                  <a:pt x="492" y="195"/>
                </a:cubicBezTo>
                <a:cubicBezTo>
                  <a:pt x="485" y="216"/>
                  <a:pt x="485" y="216"/>
                  <a:pt x="485" y="216"/>
                </a:cubicBezTo>
                <a:cubicBezTo>
                  <a:pt x="464" y="215"/>
                  <a:pt x="464" y="215"/>
                  <a:pt x="464" y="215"/>
                </a:cubicBezTo>
                <a:cubicBezTo>
                  <a:pt x="458" y="222"/>
                  <a:pt x="458" y="222"/>
                  <a:pt x="458" y="222"/>
                </a:cubicBezTo>
                <a:cubicBezTo>
                  <a:pt x="454" y="226"/>
                  <a:pt x="450" y="230"/>
                  <a:pt x="446" y="233"/>
                </a:cubicBezTo>
                <a:cubicBezTo>
                  <a:pt x="438" y="238"/>
                  <a:pt x="438" y="238"/>
                  <a:pt x="438" y="238"/>
                </a:cubicBezTo>
                <a:cubicBezTo>
                  <a:pt x="437" y="259"/>
                  <a:pt x="437" y="259"/>
                  <a:pt x="437" y="259"/>
                </a:cubicBezTo>
                <a:cubicBezTo>
                  <a:pt x="416" y="264"/>
                  <a:pt x="416" y="264"/>
                  <a:pt x="416" y="264"/>
                </a:cubicBezTo>
                <a:cubicBezTo>
                  <a:pt x="407" y="245"/>
                  <a:pt x="407" y="245"/>
                  <a:pt x="407" y="245"/>
                </a:cubicBezTo>
                <a:cubicBezTo>
                  <a:pt x="398" y="243"/>
                  <a:pt x="398" y="243"/>
                  <a:pt x="398" y="243"/>
                </a:cubicBezTo>
                <a:cubicBezTo>
                  <a:pt x="392" y="243"/>
                  <a:pt x="387" y="241"/>
                  <a:pt x="382" y="238"/>
                </a:cubicBezTo>
                <a:cubicBezTo>
                  <a:pt x="374" y="234"/>
                  <a:pt x="374" y="234"/>
                  <a:pt x="374" y="234"/>
                </a:cubicBezTo>
                <a:cubicBezTo>
                  <a:pt x="355" y="245"/>
                  <a:pt x="355" y="245"/>
                  <a:pt x="355" y="245"/>
                </a:cubicBezTo>
                <a:cubicBezTo>
                  <a:pt x="340" y="229"/>
                  <a:pt x="340" y="229"/>
                  <a:pt x="340" y="229"/>
                </a:cubicBezTo>
                <a:lnTo>
                  <a:pt x="352" y="211"/>
                </a:lnTo>
                <a:close/>
                <a:moveTo>
                  <a:pt x="389" y="212"/>
                </a:moveTo>
                <a:cubicBezTo>
                  <a:pt x="395" y="216"/>
                  <a:pt x="402" y="218"/>
                  <a:pt x="409" y="218"/>
                </a:cubicBezTo>
                <a:cubicBezTo>
                  <a:pt x="412" y="218"/>
                  <a:pt x="414" y="218"/>
                  <a:pt x="417" y="217"/>
                </a:cubicBezTo>
                <a:cubicBezTo>
                  <a:pt x="437" y="213"/>
                  <a:pt x="450" y="193"/>
                  <a:pt x="446" y="172"/>
                </a:cubicBezTo>
                <a:cubicBezTo>
                  <a:pt x="446" y="172"/>
                  <a:pt x="446" y="172"/>
                  <a:pt x="446" y="172"/>
                </a:cubicBezTo>
                <a:cubicBezTo>
                  <a:pt x="441" y="152"/>
                  <a:pt x="421" y="139"/>
                  <a:pt x="401" y="144"/>
                </a:cubicBezTo>
                <a:cubicBezTo>
                  <a:pt x="391" y="146"/>
                  <a:pt x="383" y="152"/>
                  <a:pt x="377" y="160"/>
                </a:cubicBezTo>
                <a:cubicBezTo>
                  <a:pt x="372" y="169"/>
                  <a:pt x="370" y="179"/>
                  <a:pt x="372" y="189"/>
                </a:cubicBezTo>
                <a:cubicBezTo>
                  <a:pt x="374" y="198"/>
                  <a:pt x="380" y="207"/>
                  <a:pt x="389" y="212"/>
                </a:cubicBezTo>
                <a:close/>
                <a:moveTo>
                  <a:pt x="398" y="173"/>
                </a:moveTo>
                <a:cubicBezTo>
                  <a:pt x="400" y="170"/>
                  <a:pt x="403" y="168"/>
                  <a:pt x="406" y="168"/>
                </a:cubicBezTo>
                <a:cubicBezTo>
                  <a:pt x="407" y="167"/>
                  <a:pt x="408" y="167"/>
                  <a:pt x="409" y="167"/>
                </a:cubicBezTo>
                <a:cubicBezTo>
                  <a:pt x="415" y="167"/>
                  <a:pt x="420" y="172"/>
                  <a:pt x="422" y="178"/>
                </a:cubicBezTo>
                <a:cubicBezTo>
                  <a:pt x="423" y="181"/>
                  <a:pt x="422" y="185"/>
                  <a:pt x="420" y="188"/>
                </a:cubicBezTo>
                <a:cubicBezTo>
                  <a:pt x="418" y="190"/>
                  <a:pt x="415" y="193"/>
                  <a:pt x="412" y="193"/>
                </a:cubicBezTo>
                <a:cubicBezTo>
                  <a:pt x="405" y="195"/>
                  <a:pt x="398" y="190"/>
                  <a:pt x="396" y="183"/>
                </a:cubicBezTo>
                <a:cubicBezTo>
                  <a:pt x="395" y="180"/>
                  <a:pt x="396" y="176"/>
                  <a:pt x="398" y="173"/>
                </a:cubicBezTo>
                <a:close/>
                <a:moveTo>
                  <a:pt x="0" y="0"/>
                </a:moveTo>
                <a:cubicBezTo>
                  <a:pt x="0" y="576"/>
                  <a:pt x="0" y="576"/>
                  <a:pt x="0" y="576"/>
                </a:cubicBezTo>
                <a:cubicBezTo>
                  <a:pt x="576" y="576"/>
                  <a:pt x="576" y="576"/>
                  <a:pt x="576" y="576"/>
                </a:cubicBezTo>
                <a:cubicBezTo>
                  <a:pt x="576" y="0"/>
                  <a:pt x="576" y="0"/>
                  <a:pt x="576" y="0"/>
                </a:cubicBezTo>
                <a:lnTo>
                  <a:pt x="0" y="0"/>
                </a:lnTo>
                <a:close/>
                <a:moveTo>
                  <a:pt x="551" y="551"/>
                </a:moveTo>
                <a:cubicBezTo>
                  <a:pt x="25" y="551"/>
                  <a:pt x="25" y="551"/>
                  <a:pt x="25" y="551"/>
                </a:cubicBezTo>
                <a:cubicBezTo>
                  <a:pt x="25" y="25"/>
                  <a:pt x="25" y="25"/>
                  <a:pt x="25" y="25"/>
                </a:cubicBezTo>
                <a:cubicBezTo>
                  <a:pt x="551" y="25"/>
                  <a:pt x="551" y="25"/>
                  <a:pt x="551" y="25"/>
                </a:cubicBezTo>
                <a:lnTo>
                  <a:pt x="551" y="55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rgbClr val="000000"/>
              </a:solidFill>
              <a:latin typeface="Arial"/>
              <a:ea typeface="Arial"/>
              <a:cs typeface="Arial"/>
              <a:sym typeface="Arial"/>
            </a:endParaRPr>
          </a:p>
        </p:txBody>
      </p:sp>
      <p:cxnSp>
        <p:nvCxnSpPr>
          <p:cNvPr id="3" name="Google Shape;628;g2fb1d5e1f94_0_3">
            <a:extLst>
              <a:ext uri="{FF2B5EF4-FFF2-40B4-BE49-F238E27FC236}">
                <a16:creationId xmlns:a16="http://schemas.microsoft.com/office/drawing/2014/main" id="{5F84B8ED-B0BF-F962-5FDE-B3D98382ABCC}"/>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A833-53F6-ACEB-5B88-12B41904A399}"/>
              </a:ext>
            </a:extLst>
          </p:cNvPr>
          <p:cNvSpPr>
            <a:spLocks noGrp="1"/>
          </p:cNvSpPr>
          <p:nvPr>
            <p:ph type="ctrTitle"/>
          </p:nvPr>
        </p:nvSpPr>
        <p:spPr/>
        <p:txBody>
          <a:bodyPr/>
          <a:lstStyle/>
          <a:p>
            <a:r>
              <a:rPr lang="en-GB" sz="4400" dirty="0" err="1"/>
              <a:t>Toelichting</a:t>
            </a:r>
            <a:r>
              <a:rPr lang="en-GB" sz="4400" dirty="0"/>
              <a:t> van de </a:t>
            </a:r>
            <a:r>
              <a:rPr lang="en-GB" sz="4400" dirty="0" err="1"/>
              <a:t>implementatie</a:t>
            </a:r>
            <a:endParaRPr lang="en-GB" sz="4400" dirty="0"/>
          </a:p>
        </p:txBody>
      </p:sp>
      <p:sp>
        <p:nvSpPr>
          <p:cNvPr id="3" name="Subtitle 2">
            <a:extLst>
              <a:ext uri="{FF2B5EF4-FFF2-40B4-BE49-F238E27FC236}">
                <a16:creationId xmlns:a16="http://schemas.microsoft.com/office/drawing/2014/main" id="{4CBEF11A-56C5-D47D-12A0-89D9BEEAD4F9}"/>
              </a:ext>
            </a:extLst>
          </p:cNvPr>
          <p:cNvSpPr>
            <a:spLocks noGrp="1"/>
          </p:cNvSpPr>
          <p:nvPr>
            <p:ph type="subTitle" idx="1"/>
          </p:nvPr>
        </p:nvSpPr>
        <p:spPr/>
        <p:txBody>
          <a:bodyPr/>
          <a:lstStyle/>
          <a:p>
            <a:r>
              <a:rPr lang="en-GB" sz="1550" dirty="0"/>
              <a:t>Stad Gent</a:t>
            </a:r>
            <a:endParaRPr lang="en-GB" dirty="0"/>
          </a:p>
        </p:txBody>
      </p:sp>
    </p:spTree>
    <p:extLst>
      <p:ext uri="{BB962C8B-B14F-4D97-AF65-F5344CB8AC3E}">
        <p14:creationId xmlns:p14="http://schemas.microsoft.com/office/powerpoint/2010/main" val="3393854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g2fb1d5e1f94_0_3"/>
          <p:cNvSpPr txBox="1">
            <a:spLocks noGrp="1"/>
          </p:cNvSpPr>
          <p:nvPr>
            <p:ph type="sldNum" idx="12"/>
          </p:nvPr>
        </p:nvSpPr>
        <p:spPr>
          <a:xfrm>
            <a:off x="8020803" y="4909510"/>
            <a:ext cx="682500" cy="215400"/>
          </a:xfrm>
          <a:prstGeom prst="rect">
            <a:avLst/>
          </a:prstGeom>
          <a:noFill/>
          <a:ln>
            <a:noFill/>
          </a:ln>
        </p:spPr>
        <p:txBody>
          <a:bodyPr spcFirstLastPara="1" wrap="square" lIns="39550" tIns="39550" rIns="39550" bIns="3955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nl-BE"/>
              <a:t>35</a:t>
            </a:fld>
            <a:endParaRPr/>
          </a:p>
        </p:txBody>
      </p:sp>
      <p:sp>
        <p:nvSpPr>
          <p:cNvPr id="627" name="Google Shape;627;g2fb1d5e1f94_0_3"/>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2400" b="1" dirty="0">
                <a:latin typeface="Proxima Nova"/>
                <a:ea typeface="Proxima Nova"/>
                <a:cs typeface="Proxima Nova"/>
                <a:sym typeface="Proxima Nova"/>
              </a:rPr>
              <a:t>Meer informatie te vinden op data.vlaanderen.be</a:t>
            </a:r>
            <a:endParaRPr sz="2400" b="1" i="0" u="none" strike="noStrike" cap="none" dirty="0">
              <a:solidFill>
                <a:srgbClr val="000000"/>
              </a:solidFill>
              <a:latin typeface="Proxima Nova"/>
              <a:ea typeface="Proxima Nova"/>
              <a:cs typeface="Proxima Nova"/>
              <a:sym typeface="Proxima Nova"/>
            </a:endParaRPr>
          </a:p>
        </p:txBody>
      </p:sp>
      <p:cxnSp>
        <p:nvCxnSpPr>
          <p:cNvPr id="628" name="Google Shape;628;g2fb1d5e1f94_0_3"/>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pic>
        <p:nvPicPr>
          <p:cNvPr id="629" name="Google Shape;629;g2fb1d5e1f94_0_3"/>
          <p:cNvPicPr preferRelativeResize="0"/>
          <p:nvPr/>
        </p:nvPicPr>
        <p:blipFill>
          <a:blip r:embed="rId3">
            <a:alphaModFix/>
          </a:blip>
          <a:stretch>
            <a:fillRect/>
          </a:stretch>
        </p:blipFill>
        <p:spPr>
          <a:xfrm>
            <a:off x="994802" y="1233055"/>
            <a:ext cx="6919367" cy="3561728"/>
          </a:xfrm>
          <a:prstGeom prst="rect">
            <a:avLst/>
          </a:prstGeom>
          <a:noFill/>
          <a:ln>
            <a:noFill/>
          </a:ln>
        </p:spPr>
      </p:pic>
      <p:sp>
        <p:nvSpPr>
          <p:cNvPr id="630" name="Google Shape;630;g2fb1d5e1f94_0_3"/>
          <p:cNvSpPr/>
          <p:nvPr/>
        </p:nvSpPr>
        <p:spPr>
          <a:xfrm>
            <a:off x="6034000" y="2118436"/>
            <a:ext cx="1709100" cy="802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31" name="Google Shape;631;g2fb1d5e1f94_0_3"/>
          <p:cNvSpPr/>
          <p:nvPr/>
        </p:nvSpPr>
        <p:spPr>
          <a:xfrm>
            <a:off x="6034936" y="2920936"/>
            <a:ext cx="1709100" cy="802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32" name="Google Shape;632;g2fb1d5e1f94_0_3"/>
          <p:cNvSpPr/>
          <p:nvPr/>
        </p:nvSpPr>
        <p:spPr>
          <a:xfrm>
            <a:off x="4378036" y="3728820"/>
            <a:ext cx="1656432" cy="802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g2fb1d5e1f94_0_14"/>
          <p:cNvPicPr preferRelativeResize="0"/>
          <p:nvPr/>
        </p:nvPicPr>
        <p:blipFill>
          <a:blip r:embed="rId3">
            <a:alphaModFix/>
          </a:blip>
          <a:stretch>
            <a:fillRect/>
          </a:stretch>
        </p:blipFill>
        <p:spPr>
          <a:xfrm>
            <a:off x="1184325" y="1471028"/>
            <a:ext cx="6980352" cy="3188984"/>
          </a:xfrm>
          <a:prstGeom prst="rect">
            <a:avLst/>
          </a:prstGeom>
          <a:noFill/>
          <a:ln>
            <a:noFill/>
          </a:ln>
        </p:spPr>
      </p:pic>
      <p:sp>
        <p:nvSpPr>
          <p:cNvPr id="639" name="Google Shape;639;g2fb1d5e1f94_0_14"/>
          <p:cNvSpPr txBox="1">
            <a:spLocks noGrp="1"/>
          </p:cNvSpPr>
          <p:nvPr>
            <p:ph type="sldNum" idx="12"/>
          </p:nvPr>
        </p:nvSpPr>
        <p:spPr>
          <a:xfrm>
            <a:off x="8020803" y="4909510"/>
            <a:ext cx="682500" cy="215400"/>
          </a:xfrm>
          <a:prstGeom prst="rect">
            <a:avLst/>
          </a:prstGeom>
          <a:noFill/>
          <a:ln>
            <a:noFill/>
          </a:ln>
        </p:spPr>
        <p:txBody>
          <a:bodyPr spcFirstLastPara="1" wrap="square" lIns="39550" tIns="39550" rIns="39550" bIns="3955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nl-BE"/>
              <a:t>36</a:t>
            </a:fld>
            <a:endParaRPr/>
          </a:p>
        </p:txBody>
      </p:sp>
      <p:sp>
        <p:nvSpPr>
          <p:cNvPr id="640" name="Google Shape;640;g2fb1d5e1f94_0_14"/>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2400" b="1">
                <a:latin typeface="Proxima Nova"/>
                <a:ea typeface="Proxima Nova"/>
                <a:cs typeface="Proxima Nova"/>
                <a:sym typeface="Proxima Nova"/>
              </a:rPr>
              <a:t>Meer informatie te vinden op data.vlaanderen.be</a:t>
            </a:r>
            <a:endParaRPr sz="2400" b="1" i="0" u="none" strike="noStrike" cap="none">
              <a:solidFill>
                <a:srgbClr val="000000"/>
              </a:solidFill>
              <a:latin typeface="Proxima Nova"/>
              <a:ea typeface="Proxima Nova"/>
              <a:cs typeface="Proxima Nova"/>
              <a:sym typeface="Proxima Nova"/>
            </a:endParaRPr>
          </a:p>
        </p:txBody>
      </p:sp>
      <p:sp>
        <p:nvSpPr>
          <p:cNvPr id="642" name="Google Shape;642;g2fb1d5e1f94_0_14">
            <a:hlinkClick r:id="rId4"/>
          </p:cNvPr>
          <p:cNvSpPr/>
          <p:nvPr/>
        </p:nvSpPr>
        <p:spPr>
          <a:xfrm>
            <a:off x="3586800" y="1777648"/>
            <a:ext cx="2262900" cy="693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43" name="Google Shape;643;g2fb1d5e1f94_0_14"/>
          <p:cNvSpPr/>
          <p:nvPr/>
        </p:nvSpPr>
        <p:spPr>
          <a:xfrm>
            <a:off x="5861600" y="1777648"/>
            <a:ext cx="2262900" cy="6939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644" name="Google Shape;644;g2fb1d5e1f94_0_14"/>
          <p:cNvCxnSpPr>
            <a:stCxn id="642" idx="0"/>
          </p:cNvCxnSpPr>
          <p:nvPr/>
        </p:nvCxnSpPr>
        <p:spPr>
          <a:xfrm rot="10800000">
            <a:off x="4718250" y="1259848"/>
            <a:ext cx="0" cy="517800"/>
          </a:xfrm>
          <a:prstGeom prst="straightConnector1">
            <a:avLst/>
          </a:prstGeom>
          <a:noFill/>
          <a:ln w="9525" cap="flat" cmpd="sng">
            <a:solidFill>
              <a:schemeClr val="dk2"/>
            </a:solidFill>
            <a:prstDash val="solid"/>
            <a:round/>
            <a:headEnd type="none" w="med" len="med"/>
            <a:tailEnd type="triangle" w="med" len="med"/>
          </a:ln>
        </p:spPr>
      </p:cxnSp>
      <p:sp>
        <p:nvSpPr>
          <p:cNvPr id="645" name="Google Shape;645;g2fb1d5e1f94_0_14"/>
          <p:cNvSpPr txBox="1"/>
          <p:nvPr/>
        </p:nvSpPr>
        <p:spPr>
          <a:xfrm>
            <a:off x="4244800" y="946850"/>
            <a:ext cx="117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300">
                <a:solidFill>
                  <a:schemeClr val="dk1"/>
                </a:solidFill>
                <a:latin typeface="Calibri"/>
                <a:ea typeface="Calibri"/>
                <a:cs typeface="Calibri"/>
                <a:sym typeface="Calibri"/>
              </a:rPr>
              <a:t>Hoe mappen?</a:t>
            </a:r>
            <a:endParaRPr sz="1300">
              <a:solidFill>
                <a:schemeClr val="dk1"/>
              </a:solidFill>
              <a:latin typeface="Calibri"/>
              <a:ea typeface="Calibri"/>
              <a:cs typeface="Calibri"/>
              <a:sym typeface="Calibri"/>
            </a:endParaRPr>
          </a:p>
        </p:txBody>
      </p:sp>
      <p:cxnSp>
        <p:nvCxnSpPr>
          <p:cNvPr id="3" name="Google Shape;628;g2fb1d5e1f94_0_3">
            <a:extLst>
              <a:ext uri="{FF2B5EF4-FFF2-40B4-BE49-F238E27FC236}">
                <a16:creationId xmlns:a16="http://schemas.microsoft.com/office/drawing/2014/main" id="{09A2DB57-FEC7-7B5F-131B-5F0443A625BB}"/>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2fb1d5e1f94_0_143"/>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g2fb1d5e1f94_0_143"/>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g2fb1d5e1f94_0_143"/>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600" b="1" dirty="0">
                <a:latin typeface="Proxima Nova"/>
              </a:rPr>
              <a:t>Vragen?</a:t>
            </a:r>
            <a:endParaRPr sz="3600" b="1" dirty="0">
              <a:latin typeface="Proxima Nova"/>
            </a:endParaRPr>
          </a:p>
        </p:txBody>
      </p:sp>
      <p:pic>
        <p:nvPicPr>
          <p:cNvPr id="662" name="Google Shape;662;g2fb1d5e1f94_0_143"/>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1">
          <a:extLst>
            <a:ext uri="{FF2B5EF4-FFF2-40B4-BE49-F238E27FC236}">
              <a16:creationId xmlns:a16="http://schemas.microsoft.com/office/drawing/2014/main" id="{A11C293F-84CB-4DD4-9BEA-FEC57355D68E}"/>
            </a:ext>
          </a:extLst>
        </p:cNvPr>
        <p:cNvGrpSpPr/>
        <p:nvPr/>
      </p:nvGrpSpPr>
      <p:grpSpPr>
        <a:xfrm>
          <a:off x="0" y="0"/>
          <a:ext cx="0" cy="0"/>
          <a:chOff x="0" y="0"/>
          <a:chExt cx="0" cy="0"/>
        </a:xfrm>
      </p:grpSpPr>
      <p:pic>
        <p:nvPicPr>
          <p:cNvPr id="3682" name="Google Shape;3682;g279126f208c_0_433">
            <a:extLst>
              <a:ext uri="{FF2B5EF4-FFF2-40B4-BE49-F238E27FC236}">
                <a16:creationId xmlns:a16="http://schemas.microsoft.com/office/drawing/2014/main" id="{A0F74AA8-5A39-AD1F-A7E4-AA1025ECB506}"/>
              </a:ext>
            </a:extLst>
          </p:cNvPr>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a:extLst>
              <a:ext uri="{FF2B5EF4-FFF2-40B4-BE49-F238E27FC236}">
                <a16:creationId xmlns:a16="http://schemas.microsoft.com/office/drawing/2014/main" id="{D90BBEC4-F6C6-A162-233C-158F27DFB2FC}"/>
              </a:ext>
            </a:extLst>
          </p:cNvPr>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3684" name="Google Shape;3684;g279126f208c_0_433">
            <a:extLst>
              <a:ext uri="{FF2B5EF4-FFF2-40B4-BE49-F238E27FC236}">
                <a16:creationId xmlns:a16="http://schemas.microsoft.com/office/drawing/2014/main" id="{2A712C9A-B768-CFFA-4A38-B2B94B354C18}"/>
              </a:ext>
            </a:extLst>
          </p:cNvPr>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3685" name="Google Shape;3685;g279126f208c_0_433">
            <a:extLst>
              <a:ext uri="{FF2B5EF4-FFF2-40B4-BE49-F238E27FC236}">
                <a16:creationId xmlns:a16="http://schemas.microsoft.com/office/drawing/2014/main" id="{FF4FE82D-949E-EB80-3B9D-CE1DC448AD66}"/>
              </a:ext>
            </a:extLst>
          </p:cNvPr>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3686" name="Google Shape;3686;g279126f208c_0_433">
            <a:extLst>
              <a:ext uri="{FF2B5EF4-FFF2-40B4-BE49-F238E27FC236}">
                <a16:creationId xmlns:a16="http://schemas.microsoft.com/office/drawing/2014/main" id="{CA853202-5A87-D857-A3E5-05988C042AB3}"/>
              </a:ext>
            </a:extLst>
          </p:cNvPr>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322808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35BD1997-8FE7-6A0A-6342-110207A7B7D8}"/>
            </a:ext>
          </a:extLst>
        </p:cNvPr>
        <p:cNvGrpSpPr/>
        <p:nvPr/>
      </p:nvGrpSpPr>
      <p:grpSpPr>
        <a:xfrm>
          <a:off x="0" y="0"/>
          <a:ext cx="0" cy="0"/>
          <a:chOff x="0" y="0"/>
          <a:chExt cx="0" cy="0"/>
        </a:xfrm>
      </p:grpSpPr>
      <p:sp>
        <p:nvSpPr>
          <p:cNvPr id="776" name="Google Shape;776;p36">
            <a:extLst>
              <a:ext uri="{FF2B5EF4-FFF2-40B4-BE49-F238E27FC236}">
                <a16:creationId xmlns:a16="http://schemas.microsoft.com/office/drawing/2014/main" id="{47BF5CCF-5046-6A5D-3801-A74015A5A518}"/>
              </a:ext>
            </a:extLst>
          </p:cNvPr>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a:extLst>
              <a:ext uri="{FF2B5EF4-FFF2-40B4-BE49-F238E27FC236}">
                <a16:creationId xmlns:a16="http://schemas.microsoft.com/office/drawing/2014/main" id="{2DAE19CE-33E9-F018-2160-0C0C7BCF6648}"/>
              </a:ext>
            </a:extLst>
          </p:cNvPr>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a:extLst>
              <a:ext uri="{FF2B5EF4-FFF2-40B4-BE49-F238E27FC236}">
                <a16:creationId xmlns:a16="http://schemas.microsoft.com/office/drawing/2014/main" id="{33486479-B780-C280-8CCE-2430A17234B4}"/>
              </a:ext>
            </a:extLst>
          </p:cNvPr>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chemeClr val="dk1"/>
                </a:solidFill>
                <a:latin typeface="Arial"/>
                <a:ea typeface="Arial"/>
                <a:cs typeface="Arial"/>
                <a:sym typeface="Arial"/>
              </a:rPr>
              <a:t>Feedback kan per e-mail worden gegeven aan de volgende personen:</a:t>
            </a:r>
            <a:endParaRPr lang="nl-BE" sz="1400" b="0" i="0" u="none" strike="noStrike" cap="none" dirty="0">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dirty="0">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dirty="0">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dirty="0">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a:solidFill>
                <a:schemeClr val="hlink"/>
              </a:solidFill>
              <a:latin typeface="Arial"/>
              <a:ea typeface="Arial"/>
              <a:cs typeface="Arial"/>
            </a:endParaRPr>
          </a:p>
          <a:p>
            <a:pPr marL="285750" indent="-279400">
              <a:buSzPts val="1500"/>
              <a:buFont typeface="Arial"/>
              <a:buChar char="•"/>
            </a:pPr>
            <a:r>
              <a:rPr lang="nl-BE" sz="1500" dirty="0">
                <a:solidFill>
                  <a:srgbClr val="3C96BE"/>
                </a:solidFill>
                <a:hlinkClick r:id="rId5">
                  <a:extLst>
                    <a:ext uri="{A12FA001-AC4F-418D-AE19-62706E023703}">
                      <ahyp:hlinkClr xmlns:ahyp="http://schemas.microsoft.com/office/drawing/2018/hyperlinkcolor" val="tx"/>
                    </a:ext>
                  </a:extLst>
                </a:hlinkClick>
              </a:rPr>
              <a:t>aline.verbrugge@vlaanderen.be</a:t>
            </a:r>
            <a:r>
              <a:rPr lang="nl-BE" sz="1500" dirty="0">
                <a:solidFill>
                  <a:srgbClr val="3C96BE"/>
                </a:solidFill>
              </a:rPr>
              <a:t> </a:t>
            </a:r>
            <a:endParaRPr lang="nl-BE">
              <a:solidFill>
                <a:srgbClr val="3C96BE"/>
              </a:solidFill>
            </a:endParaRPr>
          </a:p>
          <a:p>
            <a:pPr marL="285750" indent="-279400">
              <a:buSzPts val="1500"/>
              <a:buFont typeface="Arial"/>
              <a:buChar char="•"/>
            </a:pPr>
            <a:r>
              <a:rPr lang="nl-BE" sz="1500" dirty="0">
                <a:solidFill>
                  <a:srgbClr val="3C96BE"/>
                </a:solidFill>
              </a:rPr>
              <a:t>Els.devleeschauwer@ugent.be</a:t>
            </a:r>
          </a:p>
        </p:txBody>
      </p:sp>
      <p:sp>
        <p:nvSpPr>
          <p:cNvPr id="779" name="Google Shape;779;p36">
            <a:extLst>
              <a:ext uri="{FF2B5EF4-FFF2-40B4-BE49-F238E27FC236}">
                <a16:creationId xmlns:a16="http://schemas.microsoft.com/office/drawing/2014/main" id="{1F1D5D74-CE1C-3435-877B-E8D82A9D2991}"/>
              </a:ext>
            </a:extLst>
          </p:cNvPr>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a:extLst>
              <a:ext uri="{FF2B5EF4-FFF2-40B4-BE49-F238E27FC236}">
                <a16:creationId xmlns:a16="http://schemas.microsoft.com/office/drawing/2014/main" id="{67454E80-0552-5345-A8B7-3F860513C2F5}"/>
              </a:ext>
            </a:extLst>
          </p:cNvPr>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781" name="Google Shape;781;p36">
            <a:extLst>
              <a:ext uri="{FF2B5EF4-FFF2-40B4-BE49-F238E27FC236}">
                <a16:creationId xmlns:a16="http://schemas.microsoft.com/office/drawing/2014/main" id="{2D57FF50-D408-50E7-39CB-EB4A07F3E6BC}"/>
              </a:ext>
            </a:extLst>
          </p:cNvPr>
          <p:cNvSpPr txBox="1"/>
          <p:nvPr/>
        </p:nvSpPr>
        <p:spPr>
          <a:xfrm>
            <a:off x="5114200" y="2289350"/>
            <a:ext cx="3401100" cy="1323399"/>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dirty="0">
                <a:solidFill>
                  <a:schemeClr val="lt1"/>
                </a:solidFill>
                <a:latin typeface="Arial"/>
                <a:ea typeface="Arial"/>
                <a:cs typeface="Arial"/>
                <a:sym typeface="Arial"/>
              </a:rPr>
              <a:t>Feedback/input kan gegeven worden via GitHub:</a:t>
            </a:r>
            <a:r>
              <a:rPr lang="nl-BE" sz="1600" dirty="0">
                <a:solidFill>
                  <a:schemeClr val="lt1"/>
                </a:solidFill>
              </a:rPr>
              <a:t> </a:t>
            </a:r>
            <a:endParaRPr lang="nl-BE" sz="1600" b="0" i="0" u="none" strike="noStrike" cap="none" dirty="0">
              <a:solidFill>
                <a:schemeClr val="lt1"/>
              </a:solidFill>
              <a:latin typeface="Arial"/>
              <a:ea typeface="Arial"/>
              <a:cs typeface="Arial"/>
            </a:endParaRPr>
          </a:p>
          <a:p>
            <a:pPr marL="0" marR="0" lvl="0" indent="0" algn="l">
              <a:lnSpc>
                <a:spcPct val="100000"/>
              </a:lnSpc>
              <a:spcBef>
                <a:spcPts val="0"/>
              </a:spcBef>
              <a:spcAft>
                <a:spcPts val="0"/>
              </a:spcAft>
              <a:buNone/>
            </a:pPr>
            <a:r>
              <a:rPr lang="nl-BE" sz="1600" b="0" i="0" u="none" strike="noStrike" cap="none" dirty="0">
                <a:solidFill>
                  <a:schemeClr val="lt1"/>
                </a:solidFill>
                <a:latin typeface="Arial"/>
                <a:ea typeface="Arial"/>
                <a:cs typeface="Arial"/>
                <a:sym typeface="Arial"/>
              </a:rPr>
              <a:t>https://github.com/Informatievlaanderen/</a:t>
            </a:r>
            <a:r>
              <a:rPr lang="nl-BE" sz="1600" dirty="0">
                <a:solidFill>
                  <a:schemeClr val="lt1"/>
                </a:solidFill>
              </a:rPr>
              <a:t>OSLOthema-schuldbeheer</a:t>
            </a:r>
            <a:endParaRPr lang="nl-BE" dirty="0">
              <a:solidFill>
                <a:schemeClr val="lt1"/>
              </a:solidFil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chemeClr val="lt1"/>
                </a:solidFill>
                <a:latin typeface="Arial"/>
                <a:ea typeface="Arial"/>
                <a:cs typeface="Arial"/>
                <a:sym typeface="Arial"/>
              </a:rPr>
              <a:t>Via het aanmaken van </a:t>
            </a:r>
            <a:r>
              <a:rPr lang="nl-BE" sz="1600" b="1" i="0" u="none" strike="noStrike" cap="none" dirty="0">
                <a:solidFill>
                  <a:schemeClr val="lt1"/>
                </a:solidFill>
                <a:latin typeface="Arial"/>
                <a:ea typeface="Arial"/>
                <a:cs typeface="Arial"/>
                <a:sym typeface="Arial"/>
              </a:rPr>
              <a:t>issues</a:t>
            </a:r>
            <a:endParaRPr lang="nl-BE" sz="1400" b="1" i="0" u="none" strike="noStrike" cap="none" dirty="0">
              <a:solidFill>
                <a:schemeClr val="lt1"/>
              </a:solidFill>
              <a:latin typeface="Arial"/>
              <a:ea typeface="Arial"/>
              <a:cs typeface="Arial"/>
            </a:endParaRPr>
          </a:p>
        </p:txBody>
      </p:sp>
      <p:sp>
        <p:nvSpPr>
          <p:cNvPr id="783" name="Google Shape;783;p36">
            <a:extLst>
              <a:ext uri="{FF2B5EF4-FFF2-40B4-BE49-F238E27FC236}">
                <a16:creationId xmlns:a16="http://schemas.microsoft.com/office/drawing/2014/main" id="{DAF99643-5935-1A73-BFDF-482226D2F725}"/>
              </a:ext>
            </a:extLst>
          </p:cNvPr>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 name="Google Shape;627;g2fb1d5e1f94_0_3">
            <a:extLst>
              <a:ext uri="{FF2B5EF4-FFF2-40B4-BE49-F238E27FC236}">
                <a16:creationId xmlns:a16="http://schemas.microsoft.com/office/drawing/2014/main" id="{567DE9CE-852B-8248-E057-F6AE402D81D9}"/>
              </a:ext>
            </a:extLst>
          </p:cNvPr>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2400" b="1" dirty="0">
                <a:latin typeface="Proxima Nova"/>
                <a:ea typeface="Proxima Nova"/>
                <a:cs typeface="Proxima Nova"/>
                <a:sym typeface="Proxima Nova"/>
              </a:rPr>
              <a:t>Feedback en samenwerking</a:t>
            </a:r>
            <a:endParaRPr sz="2400" b="1" i="0" u="none" strike="noStrike" cap="none" dirty="0">
              <a:solidFill>
                <a:srgbClr val="000000"/>
              </a:solidFill>
              <a:latin typeface="Proxima Nova"/>
              <a:ea typeface="Proxima Nova"/>
              <a:cs typeface="Proxima Nova"/>
              <a:sym typeface="Proxima Nova"/>
            </a:endParaRPr>
          </a:p>
        </p:txBody>
      </p:sp>
      <p:cxnSp>
        <p:nvCxnSpPr>
          <p:cNvPr id="3" name="Google Shape;628;g2fb1d5e1f94_0_3">
            <a:extLst>
              <a:ext uri="{FF2B5EF4-FFF2-40B4-BE49-F238E27FC236}">
                <a16:creationId xmlns:a16="http://schemas.microsoft.com/office/drawing/2014/main" id="{53768CA9-804D-AF33-238C-DB6F15D631D0}"/>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53070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a:latin typeface="Proxima Nova"/>
              </a:rPr>
              <a:t>Doel van vandaag</a:t>
            </a:r>
            <a:endParaRPr sz="2400" b="1">
              <a:latin typeface="Proxima Nova"/>
            </a:endParaRPr>
          </a:p>
        </p:txBody>
      </p:sp>
      <p:sp>
        <p:nvSpPr>
          <p:cNvPr id="387" name="Google Shape;387;gfa30ed6e57_0_510"/>
          <p:cNvSpPr/>
          <p:nvPr/>
        </p:nvSpPr>
        <p:spPr>
          <a:xfrm>
            <a:off x="662669" y="1391151"/>
            <a:ext cx="7766942"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nl-BE" sz="1500" b="1">
                <a:solidFill>
                  <a:schemeClr val="dk1"/>
                </a:solidFill>
              </a:rPr>
              <a:t>Afsluiten van het OSLO-traject “Schuldbeheer”</a:t>
            </a:r>
          </a:p>
        </p:txBody>
      </p:sp>
      <p:sp>
        <p:nvSpPr>
          <p:cNvPr id="388" name="Google Shape;388;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algn="ctr"/>
            <a:r>
              <a:rPr lang="nl-BE" b="1">
                <a:solidFill>
                  <a:srgbClr val="373636"/>
                </a:solidFill>
              </a:rPr>
              <a:t>Samenvatting van het OSLO-traject</a:t>
            </a:r>
          </a:p>
        </p:txBody>
      </p:sp>
      <p:sp>
        <p:nvSpPr>
          <p:cNvPr id="389" name="Google Shape;389;gfa30ed6e57_0_510"/>
          <p:cNvSpPr/>
          <p:nvPr/>
        </p:nvSpPr>
        <p:spPr>
          <a:xfrm>
            <a:off x="6046300" y="3323125"/>
            <a:ext cx="2559000" cy="1169700"/>
          </a:xfrm>
          <a:prstGeom prst="rect">
            <a:avLst/>
          </a:prstGeom>
          <a:noFill/>
          <a:ln>
            <a:noFill/>
          </a:ln>
        </p:spPr>
        <p:txBody>
          <a:bodyPr spcFirstLastPara="1" wrap="square" lIns="91425" tIns="45700" rIns="91425" bIns="45700" anchor="t" anchorCtr="0">
            <a:noAutofit/>
          </a:bodyPr>
          <a:lstStyle/>
          <a:p>
            <a:pPr algn="ctr"/>
            <a:r>
              <a:rPr lang="nl-BE" b="1">
                <a:solidFill>
                  <a:srgbClr val="373636"/>
                </a:solidFill>
              </a:rPr>
              <a:t>Vooruitblik op het vervolg van het OSLO-traject </a:t>
            </a:r>
          </a:p>
        </p:txBody>
      </p:sp>
      <p:grpSp>
        <p:nvGrpSpPr>
          <p:cNvPr id="390" name="Google Shape;390;gfa30ed6e57_0_510"/>
          <p:cNvGrpSpPr/>
          <p:nvPr/>
        </p:nvGrpSpPr>
        <p:grpSpPr>
          <a:xfrm>
            <a:off x="1575102" y="2735872"/>
            <a:ext cx="457199" cy="451339"/>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7097229" y="2735872"/>
            <a:ext cx="457151" cy="457156"/>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8" name="Google Shape;398;gfa30ed6e57_0_510"/>
          <p:cNvSpPr/>
          <p:nvPr/>
        </p:nvSpPr>
        <p:spPr>
          <a:xfrm>
            <a:off x="3268327" y="3323125"/>
            <a:ext cx="2559000" cy="1169700"/>
          </a:xfrm>
          <a:prstGeom prst="rect">
            <a:avLst/>
          </a:prstGeom>
          <a:noFill/>
          <a:ln>
            <a:noFill/>
          </a:ln>
        </p:spPr>
        <p:txBody>
          <a:bodyPr spcFirstLastPara="1" wrap="square" lIns="91425" tIns="45700" rIns="91425" bIns="45700" anchor="t" anchorCtr="0">
            <a:noAutofit/>
          </a:bodyPr>
          <a:lstStyle/>
          <a:p>
            <a:pPr algn="ctr"/>
            <a:r>
              <a:rPr lang="nl-BE" b="1">
                <a:solidFill>
                  <a:srgbClr val="373636"/>
                </a:solidFill>
              </a:rPr>
              <a:t>Presentatie en discussie van het finale model en de aanpassingen gemaakt na de publieke review</a:t>
            </a:r>
          </a:p>
        </p:txBody>
      </p:sp>
      <p:sp>
        <p:nvSpPr>
          <p:cNvPr id="399" name="Google Shape;399;gfa30ed6e57_0_510"/>
          <p:cNvSpPr/>
          <p:nvPr/>
        </p:nvSpPr>
        <p:spPr>
          <a:xfrm>
            <a:off x="4320071" y="273587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cxnSp>
        <p:nvCxnSpPr>
          <p:cNvPr id="3" name="Google Shape;628;g2fb1d5e1f94_0_3">
            <a:extLst>
              <a:ext uri="{FF2B5EF4-FFF2-40B4-BE49-F238E27FC236}">
                <a16:creationId xmlns:a16="http://schemas.microsoft.com/office/drawing/2014/main" id="{9571A267-7460-0747-AE58-0BB7D8C922FD}"/>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fba70e22ce_0_225"/>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gfba70e22ce_0_225"/>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gfba70e22ce_0_225"/>
          <p:cNvSpPr txBox="1"/>
          <p:nvPr/>
        </p:nvSpPr>
        <p:spPr>
          <a:xfrm>
            <a:off x="974416"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600" b="1" dirty="0">
                <a:latin typeface="Proxima Nova"/>
              </a:rPr>
              <a:t>Bedankt voor jullie</a:t>
            </a:r>
            <a:br>
              <a:rPr lang="nl-BE" sz="3600" b="1" dirty="0">
                <a:latin typeface="Proxima Nova"/>
              </a:rPr>
            </a:br>
            <a:r>
              <a:rPr lang="nl-BE" sz="3600" b="1" dirty="0">
                <a:latin typeface="Proxima Nova"/>
              </a:rPr>
              <a:t>deelname en bijdrage!</a:t>
            </a:r>
            <a:endParaRPr sz="3600" b="1" dirty="0">
              <a:latin typeface="Proxima Nova"/>
            </a:endParaRPr>
          </a:p>
        </p:txBody>
      </p:sp>
      <p:pic>
        <p:nvPicPr>
          <p:cNvPr id="670" name="Google Shape;670;gfba70e22ce_0_225"/>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fa30ed6e57_0_225"/>
          <p:cNvSpPr txBox="1"/>
          <p:nvPr/>
        </p:nvSpPr>
        <p:spPr>
          <a:xfrm>
            <a:off x="564438"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400" b="1">
                <a:latin typeface="Proxima Nova"/>
              </a:rPr>
              <a:t>Agenda</a:t>
            </a:r>
            <a:endParaRPr lang="en-US" sz="2400" b="1">
              <a:latin typeface="Proxima Nova"/>
            </a:endParaRPr>
          </a:p>
        </p:txBody>
      </p:sp>
      <p:graphicFrame>
        <p:nvGraphicFramePr>
          <p:cNvPr id="405" name="Google Shape;405;gfa30ed6e57_0_225"/>
          <p:cNvGraphicFramePr/>
          <p:nvPr>
            <p:extLst>
              <p:ext uri="{D42A27DB-BD31-4B8C-83A1-F6EECF244321}">
                <p14:modId xmlns:p14="http://schemas.microsoft.com/office/powerpoint/2010/main" val="3459570372"/>
              </p:ext>
            </p:extLst>
          </p:nvPr>
        </p:nvGraphicFramePr>
        <p:xfrm>
          <a:off x="1248066" y="886255"/>
          <a:ext cx="6647867" cy="3370990"/>
        </p:xfrm>
        <a:graphic>
          <a:graphicData uri="http://schemas.openxmlformats.org/drawingml/2006/table">
            <a:tbl>
              <a:tblPr>
                <a:noFill/>
                <a:tableStyleId>{C45783E9-D8B6-4501-A431-97DB54836154}</a:tableStyleId>
              </a:tblPr>
              <a:tblGrid>
                <a:gridCol w="462545">
                  <a:extLst>
                    <a:ext uri="{9D8B030D-6E8A-4147-A177-3AD203B41FA5}">
                      <a16:colId xmlns:a16="http://schemas.microsoft.com/office/drawing/2014/main" val="20000"/>
                    </a:ext>
                  </a:extLst>
                </a:gridCol>
                <a:gridCol w="4406529">
                  <a:extLst>
                    <a:ext uri="{9D8B030D-6E8A-4147-A177-3AD203B41FA5}">
                      <a16:colId xmlns:a16="http://schemas.microsoft.com/office/drawing/2014/main" val="20001"/>
                    </a:ext>
                  </a:extLst>
                </a:gridCol>
                <a:gridCol w="1778793">
                  <a:extLst>
                    <a:ext uri="{9D8B030D-6E8A-4147-A177-3AD203B41FA5}">
                      <a16:colId xmlns:a16="http://schemas.microsoft.com/office/drawing/2014/main" val="3742346678"/>
                    </a:ext>
                  </a:extLst>
                </a:gridCol>
              </a:tblGrid>
              <a:tr h="212852">
                <a:tc>
                  <a:txBody>
                    <a:bodyPr/>
                    <a:lstStyle/>
                    <a:p>
                      <a:pPr lvl="0" algn="l">
                        <a:lnSpc>
                          <a:spcPct val="100000"/>
                        </a:lnSpc>
                        <a:spcBef>
                          <a:spcPts val="0"/>
                        </a:spcBef>
                        <a:spcAft>
                          <a:spcPts val="0"/>
                        </a:spcAft>
                        <a:buNone/>
                      </a:pPr>
                      <a:endParaRPr lang="nl-BE" sz="1100" b="1" i="0" u="none" strike="noStrike" cap="none" noProof="0">
                        <a:solidFill>
                          <a:srgbClr val="000000"/>
                        </a:solidFill>
                        <a:latin typeface="Arial"/>
                      </a:endParaRPr>
                    </a:p>
                  </a:txBody>
                  <a:tcPr marL="91425" marR="91425" marT="91425" marB="91425">
                    <a:lnL w="0">
                      <a:noFill/>
                    </a:lnL>
                    <a:lnR w="12700" cap="flat" cmpd="sng" algn="ctr">
                      <a:noFill/>
                      <a:prstDash val="solid"/>
                      <a:round/>
                      <a:headEnd type="none" w="med" len="med"/>
                      <a:tailEnd type="none" w="med" len="med"/>
                    </a:lnR>
                    <a:lnT w="0">
                      <a:noFill/>
                    </a:lnT>
                    <a:lnB w="0">
                      <a:noFill/>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100" b="1" i="1" u="none" strike="noStrike" cap="none" dirty="0" err="1"/>
                        <a:t>Agendapunt</a:t>
                      </a:r>
                      <a:endParaRPr sz="1100" b="1" i="1" u="none" strike="noStrike" cap="none" dirty="0"/>
                    </a:p>
                  </a:txBody>
                  <a:tcPr marL="91425" marR="91425" marT="91425" marB="91425">
                    <a:lnL w="12700" cap="flat" cmpd="sng" algn="ctr">
                      <a:noFill/>
                      <a:prstDash val="solid"/>
                      <a:round/>
                      <a:headEnd type="none" w="med" len="med"/>
                      <a:tailEnd type="none" w="med" len="med"/>
                    </a:lnL>
                    <a:lnR w="12700" cap="flat" cmpd="sng" algn="ctr">
                      <a:noFill/>
                      <a:prstDash val="solid"/>
                      <a:round/>
                      <a:headEnd type="none" w="med" len="med"/>
                      <a:tailEnd type="none" w="med" len="med"/>
                    </a:lnR>
                    <a:lnT w="0">
                      <a:noFill/>
                    </a:lnT>
                    <a:solidFill>
                      <a:schemeClr val="tx1">
                        <a:lumMod val="20000"/>
                        <a:lumOff val="80000"/>
                      </a:scheme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100" b="1" i="1" u="none" strike="noStrike" cap="none" err="1">
                          <a:solidFill>
                            <a:srgbClr val="000000"/>
                          </a:solidFill>
                          <a:latin typeface="Arial"/>
                          <a:cs typeface="Arial"/>
                          <a:sym typeface="Arial"/>
                        </a:rPr>
                        <a:t>Tijdsinschatting</a:t>
                      </a:r>
                      <a:endParaRPr sz="1100" b="1" i="1" u="none" strike="noStrike" cap="none">
                        <a:solidFill>
                          <a:srgbClr val="000000"/>
                        </a:solidFill>
                        <a:latin typeface="Arial"/>
                        <a:cs typeface="Arial"/>
                        <a:sym typeface="Arial"/>
                      </a:endParaRPr>
                    </a:p>
                  </a:txBody>
                  <a:tcPr marL="91425" marR="91425" marT="91425" marB="91425">
                    <a:lnL w="12700" cap="flat" cmpd="sng" algn="ctr">
                      <a:noFill/>
                      <a:prstDash val="solid"/>
                      <a:round/>
                      <a:headEnd type="none" w="med" len="med"/>
                      <a:tailEnd type="none" w="med" len="med"/>
                    </a:lnL>
                    <a:lnR w="0">
                      <a:noFill/>
                    </a:lnR>
                    <a:lnT w="0">
                      <a:noFill/>
                    </a:lnT>
                    <a:solidFill>
                      <a:schemeClr val="tx1">
                        <a:lumMod val="20000"/>
                        <a:lumOff val="80000"/>
                      </a:schemeClr>
                    </a:solidFill>
                  </a:tcPr>
                </a:tc>
                <a:extLst>
                  <a:ext uri="{0D108BD9-81ED-4DB2-BD59-A6C34878D82A}">
                    <a16:rowId xmlns:a16="http://schemas.microsoft.com/office/drawing/2014/main" val="448165072"/>
                  </a:ext>
                </a:extLst>
              </a:tr>
              <a:tr h="397775">
                <a:tc>
                  <a:txBody>
                    <a:bodyPr/>
                    <a:lstStyle/>
                    <a:p>
                      <a:pPr lvl="0" algn="l">
                        <a:lnSpc>
                          <a:spcPct val="100000"/>
                        </a:lnSpc>
                        <a:spcBef>
                          <a:spcPts val="0"/>
                        </a:spcBef>
                        <a:spcAft>
                          <a:spcPts val="0"/>
                        </a:spcAft>
                        <a:buNone/>
                      </a:pPr>
                      <a:r>
                        <a:rPr lang="nl-BE" sz="1100" b="1" i="0" u="none" strike="noStrike" cap="none" noProof="0">
                          <a:solidFill>
                            <a:srgbClr val="000000"/>
                          </a:solidFill>
                          <a:latin typeface="Arial"/>
                        </a:rPr>
                        <a:t>1.</a:t>
                      </a:r>
                    </a:p>
                  </a:txBody>
                  <a:tcPr marL="91425" marR="91425" marT="91425" marB="91425">
                    <a:lnL w="0">
                      <a:noFill/>
                    </a:lnL>
                    <a:lnR w="6350">
                      <a:solidFill>
                        <a:schemeClr val="accent6"/>
                      </a:solidFill>
                    </a:lnR>
                    <a:lnT w="0">
                      <a:noFill/>
                    </a:lnT>
                    <a:lnB w="0">
                      <a:noFill/>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100" b="1" u="none" strike="noStrike" cap="none" dirty="0"/>
                        <a:t>Welkom en agenda</a:t>
                      </a:r>
                      <a:endParaRPr sz="1100" b="1" u="none" strike="noStrike" cap="none" dirty="0"/>
                    </a:p>
                  </a:txBody>
                  <a:tcPr marL="91425" marR="91425" marT="91425" marB="91425">
                    <a:lnL w="6350">
                      <a:solidFill>
                        <a:schemeClr val="accent6"/>
                      </a:solidFill>
                    </a:lnL>
                    <a:lnR w="6350" cap="flat" cmpd="sng" algn="ctr">
                      <a:solidFill>
                        <a:schemeClr val="accent6"/>
                      </a:solidFill>
                      <a:prstDash val="solid"/>
                      <a:round/>
                      <a:headEnd type="none" w="med" len="med"/>
                      <a:tailEnd type="none" w="med" len="med"/>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100" u="none" strike="noStrike" cap="none"/>
                        <a:t>11u00 – 11u05</a:t>
                      </a:r>
                      <a:endParaRPr sz="1100" u="none" strike="noStrike" cap="none"/>
                    </a:p>
                  </a:txBody>
                  <a:tcPr marL="91425" marR="91425" marT="91425" marB="91425">
                    <a:lnL w="6350">
                      <a:solidFill>
                        <a:schemeClr val="accent6"/>
                      </a:solidFill>
                    </a:lnL>
                    <a:lnR w="0">
                      <a:noFill/>
                    </a:lnR>
                  </a:tcPr>
                </a:tc>
                <a:extLst>
                  <a:ext uri="{0D108BD9-81ED-4DB2-BD59-A6C34878D82A}">
                    <a16:rowId xmlns:a16="http://schemas.microsoft.com/office/drawing/2014/main" val="10000"/>
                  </a:ext>
                </a:extLst>
              </a:tr>
              <a:tr h="397775">
                <a:tc>
                  <a:txBody>
                    <a:bodyPr/>
                    <a:lstStyle/>
                    <a:p>
                      <a:pPr lvl="0" algn="l">
                        <a:lnSpc>
                          <a:spcPct val="100000"/>
                        </a:lnSpc>
                        <a:spcBef>
                          <a:spcPts val="0"/>
                        </a:spcBef>
                        <a:spcAft>
                          <a:spcPts val="0"/>
                        </a:spcAft>
                        <a:buNone/>
                      </a:pPr>
                      <a:r>
                        <a:rPr lang="nl-BE" sz="1100" b="1" i="0" u="none" strike="noStrike" cap="none" noProof="0">
                          <a:solidFill>
                            <a:srgbClr val="000000"/>
                          </a:solidFill>
                          <a:latin typeface="Arial"/>
                        </a:rPr>
                        <a:t>2.</a:t>
                      </a:r>
                    </a:p>
                  </a:txBody>
                  <a:tcPr marL="91425" marR="91425" marT="91425" marB="91425">
                    <a:lnL w="0">
                      <a:noFill/>
                    </a:lnL>
                    <a:lnR w="6350" cap="flat" cmpd="sng" algn="ctr">
                      <a:solidFill>
                        <a:schemeClr val="accent6"/>
                      </a:solidFill>
                      <a:prstDash val="solid"/>
                      <a:round/>
                      <a:headEnd type="none" w="med" len="med"/>
                      <a:tailEnd type="none" w="med" len="med"/>
                    </a:lnR>
                    <a:lnT w="0">
                      <a:noFill/>
                    </a:lnT>
                    <a:lnB w="0">
                      <a:noFill/>
                    </a:lnB>
                  </a:tcPr>
                </a:tc>
                <a:tc>
                  <a:txBody>
                    <a:bodyPr/>
                    <a:lstStyle/>
                    <a:p>
                      <a:pPr marL="0" marR="0" lvl="0" indent="0" algn="l">
                        <a:lnSpc>
                          <a:spcPct val="100000"/>
                        </a:lnSpc>
                        <a:spcBef>
                          <a:spcPts val="0"/>
                        </a:spcBef>
                        <a:spcAft>
                          <a:spcPts val="0"/>
                        </a:spcAft>
                        <a:buNone/>
                      </a:pPr>
                      <a:r>
                        <a:rPr lang="nl-BE" sz="1100" b="1" u="none" strike="noStrike" cap="none" dirty="0"/>
                        <a:t>Samenvatting OSLO-traject Schuldbeheer</a:t>
                      </a:r>
                      <a:endParaRPr sz="1100" b="1" dirty="0"/>
                    </a:p>
                  </a:txBody>
                  <a:tcPr marL="91425" marR="91425" marT="91425" marB="91425">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tcPr>
                </a:tc>
                <a:tc>
                  <a:txBody>
                    <a:bodyPr/>
                    <a:lstStyle/>
                    <a:p>
                      <a:pPr marL="0" marR="0" lvl="0" indent="0" algn="ctr">
                        <a:lnSpc>
                          <a:spcPct val="100000"/>
                        </a:lnSpc>
                        <a:spcBef>
                          <a:spcPts val="0"/>
                        </a:spcBef>
                        <a:spcAft>
                          <a:spcPts val="0"/>
                        </a:spcAft>
                        <a:buNone/>
                      </a:pPr>
                      <a:r>
                        <a:rPr lang="en-GB" sz="1100" b="0"/>
                        <a:t>11u05 – 11u10</a:t>
                      </a:r>
                      <a:endParaRPr sz="1100" b="0"/>
                    </a:p>
                  </a:txBody>
                  <a:tcPr marL="91425" marR="91425" marT="91425" marB="91425">
                    <a:lnL w="6350" cap="flat" cmpd="sng" algn="ctr">
                      <a:solidFill>
                        <a:schemeClr val="accent6"/>
                      </a:solidFill>
                      <a:prstDash val="solid"/>
                      <a:round/>
                      <a:headEnd type="none" w="med" len="med"/>
                      <a:tailEnd type="none" w="med" len="med"/>
                    </a:lnL>
                    <a:lnR w="0">
                      <a:noFill/>
                    </a:lnR>
                  </a:tcPr>
                </a:tc>
                <a:extLst>
                  <a:ext uri="{0D108BD9-81ED-4DB2-BD59-A6C34878D82A}">
                    <a16:rowId xmlns:a16="http://schemas.microsoft.com/office/drawing/2014/main" val="10001"/>
                  </a:ext>
                </a:extLst>
              </a:tr>
              <a:tr h="377499">
                <a:tc>
                  <a:txBody>
                    <a:bodyPr/>
                    <a:lstStyle/>
                    <a:p>
                      <a:pPr lvl="0" algn="l">
                        <a:lnSpc>
                          <a:spcPct val="100000"/>
                        </a:lnSpc>
                        <a:spcBef>
                          <a:spcPts val="0"/>
                        </a:spcBef>
                        <a:spcAft>
                          <a:spcPts val="0"/>
                        </a:spcAft>
                        <a:buNone/>
                      </a:pPr>
                      <a:r>
                        <a:rPr lang="nl-BE" sz="1100" b="1" i="0" u="none" strike="noStrike" cap="none" noProof="0">
                          <a:solidFill>
                            <a:srgbClr val="000000"/>
                          </a:solidFill>
                          <a:latin typeface="Arial"/>
                        </a:rPr>
                        <a:t>3.</a:t>
                      </a:r>
                    </a:p>
                  </a:txBody>
                  <a:tcPr marL="91425" marR="91425" marT="91425" marB="91425">
                    <a:lnL w="0">
                      <a:noFill/>
                    </a:lnL>
                    <a:lnR w="6350">
                      <a:solidFill>
                        <a:schemeClr val="accent6"/>
                      </a:solidFill>
                    </a:lnR>
                    <a:lnT w="0">
                      <a:noFill/>
                    </a:lnT>
                    <a:lnB w="0">
                      <a:noFill/>
                    </a:lnB>
                  </a:tcPr>
                </a:tc>
                <a:tc>
                  <a:txBody>
                    <a:bodyPr/>
                    <a:lstStyle/>
                    <a:p>
                      <a:pPr lvl="0" algn="l">
                        <a:lnSpc>
                          <a:spcPct val="100000"/>
                        </a:lnSpc>
                        <a:spcBef>
                          <a:spcPts val="0"/>
                        </a:spcBef>
                        <a:spcAft>
                          <a:spcPts val="0"/>
                        </a:spcAft>
                        <a:buNone/>
                      </a:pPr>
                      <a:r>
                        <a:rPr lang="en-GB" sz="1100" b="1" i="0" u="none" strike="noStrike" cap="none" noProof="0" dirty="0" err="1">
                          <a:latin typeface="Arial"/>
                        </a:rPr>
                        <a:t>Samenvatting</a:t>
                      </a:r>
                      <a:r>
                        <a:rPr lang="en-GB" sz="1100" b="1" i="0" u="none" strike="noStrike" cap="none" noProof="0" dirty="0">
                          <a:latin typeface="Arial"/>
                        </a:rPr>
                        <a:t> </a:t>
                      </a:r>
                      <a:r>
                        <a:rPr lang="en-GB" sz="1100" b="1" i="0" u="none" strike="noStrike" cap="none" noProof="0" dirty="0" err="1">
                          <a:latin typeface="Arial"/>
                        </a:rPr>
                        <a:t>en</a:t>
                      </a:r>
                      <a:r>
                        <a:rPr lang="en-GB" sz="1100" b="1" i="0" u="none" strike="noStrike" cap="none" noProof="0" dirty="0">
                          <a:latin typeface="Arial"/>
                        </a:rPr>
                        <a:t> </a:t>
                      </a:r>
                      <a:r>
                        <a:rPr lang="en-GB" sz="1100" b="1" i="0" u="none" strike="noStrike" cap="none" noProof="0" dirty="0" err="1">
                          <a:latin typeface="Arial"/>
                        </a:rPr>
                        <a:t>bespreking</a:t>
                      </a:r>
                      <a:r>
                        <a:rPr lang="en-GB" sz="1100" b="1" i="0" u="none" strike="noStrike" cap="none" noProof="0" dirty="0">
                          <a:latin typeface="Arial"/>
                        </a:rPr>
                        <a:t> van de </a:t>
                      </a:r>
                      <a:r>
                        <a:rPr lang="en-GB" sz="1100" b="1" i="0" u="none" strike="noStrike" cap="none" noProof="0" dirty="0" err="1">
                          <a:latin typeface="Arial"/>
                        </a:rPr>
                        <a:t>publieke</a:t>
                      </a:r>
                      <a:r>
                        <a:rPr lang="en-GB" sz="1100" b="1" i="0" u="none" strike="noStrike" cap="none" noProof="0" dirty="0">
                          <a:latin typeface="Arial"/>
                        </a:rPr>
                        <a:t> review </a:t>
                      </a:r>
                    </a:p>
                    <a:p>
                      <a:pPr lvl="0" algn="l">
                        <a:lnSpc>
                          <a:spcPct val="100000"/>
                        </a:lnSpc>
                        <a:spcBef>
                          <a:spcPts val="0"/>
                        </a:spcBef>
                        <a:spcAft>
                          <a:spcPts val="0"/>
                        </a:spcAft>
                        <a:buNone/>
                      </a:pPr>
                      <a:r>
                        <a:rPr lang="en-GB" sz="1100" b="0" i="0" u="none" strike="noStrike" cap="none" noProof="0" dirty="0" err="1"/>
                        <a:t>Toelichting</a:t>
                      </a:r>
                      <a:r>
                        <a:rPr lang="en-GB" sz="1100" b="0" i="0" u="none" strike="noStrike" cap="none" noProof="0" dirty="0"/>
                        <a:t> </a:t>
                      </a:r>
                      <a:r>
                        <a:rPr lang="en-GB" sz="1100" b="0" i="0" u="none" strike="noStrike" cap="none" noProof="0" dirty="0" err="1"/>
                        <a:t>publieke</a:t>
                      </a:r>
                      <a:r>
                        <a:rPr lang="en-GB" sz="1100" b="0" i="0" u="none" strike="noStrike" cap="none" noProof="0" dirty="0"/>
                        <a:t> review </a:t>
                      </a:r>
                      <a:endParaRPr lang="en-GB" sz="1100" dirty="0"/>
                    </a:p>
                    <a:p>
                      <a:pPr lvl="0" algn="l">
                        <a:lnSpc>
                          <a:spcPct val="100000"/>
                        </a:lnSpc>
                        <a:spcBef>
                          <a:spcPts val="0"/>
                        </a:spcBef>
                        <a:spcAft>
                          <a:spcPts val="0"/>
                        </a:spcAft>
                        <a:buNone/>
                      </a:pPr>
                      <a:r>
                        <a:rPr lang="en-GB" sz="1100" b="0" i="0" u="none" strike="noStrike" cap="none" noProof="0" dirty="0"/>
                        <a:t>Issues </a:t>
                      </a:r>
                      <a:r>
                        <a:rPr lang="en-GB" sz="1100" b="0" i="0" u="none" strike="noStrike" cap="none" noProof="0" dirty="0" err="1"/>
                        <a:t>en</a:t>
                      </a:r>
                      <a:r>
                        <a:rPr lang="en-GB" sz="1100" b="0" i="0" u="none" strike="noStrike" cap="none" noProof="0" dirty="0"/>
                        <a:t> </a:t>
                      </a:r>
                      <a:r>
                        <a:rPr lang="en-GB" sz="1100" b="0" i="0" u="none" strike="noStrike" cap="none" noProof="0" dirty="0" err="1"/>
                        <a:t>oplossing</a:t>
                      </a:r>
                      <a:r>
                        <a:rPr lang="en-GB" sz="1100" b="0" i="0" u="none" strike="noStrike" cap="none" noProof="0" dirty="0"/>
                        <a:t> </a:t>
                      </a:r>
                      <a:r>
                        <a:rPr lang="en-GB" sz="1100" b="0" i="0" u="none" strike="noStrike" cap="none" noProof="0" dirty="0" err="1"/>
                        <a:t>overlopen</a:t>
                      </a:r>
                      <a:r>
                        <a:rPr lang="en-GB" sz="1100" b="0" i="0" u="none" strike="noStrike" cap="none" noProof="0" dirty="0"/>
                        <a:t> </a:t>
                      </a:r>
                      <a:endParaRPr lang="en-GB" sz="1100" dirty="0"/>
                    </a:p>
                  </a:txBody>
                  <a:tcPr marL="91425" marR="91425" marT="91425" marB="91425">
                    <a:lnL w="6350">
                      <a:solidFill>
                        <a:schemeClr val="accent6"/>
                      </a:solidFill>
                    </a:lnL>
                    <a:lnR w="6350" cap="flat" cmpd="sng" algn="ctr">
                      <a:solidFill>
                        <a:schemeClr val="accent6"/>
                      </a:solidFill>
                      <a:prstDash val="solid"/>
                      <a:round/>
                      <a:headEnd type="none" w="med" len="med"/>
                      <a:tailEnd type="none" w="med" len="med"/>
                    </a:lnR>
                  </a:tcPr>
                </a:tc>
                <a:tc>
                  <a:txBody>
                    <a:bodyPr/>
                    <a:lstStyle/>
                    <a:p>
                      <a:pPr lvl="0" algn="ctr">
                        <a:lnSpc>
                          <a:spcPct val="100000"/>
                        </a:lnSpc>
                        <a:spcBef>
                          <a:spcPts val="0"/>
                        </a:spcBef>
                        <a:spcAft>
                          <a:spcPts val="0"/>
                        </a:spcAft>
                        <a:buNone/>
                      </a:pPr>
                      <a:r>
                        <a:rPr lang="en-GB" sz="1100" dirty="0"/>
                        <a:t>11u10 – 11u30</a:t>
                      </a:r>
                    </a:p>
                  </a:txBody>
                  <a:tcPr marL="91425" marR="91425" marT="91425" marB="91425">
                    <a:lnL w="6350">
                      <a:solidFill>
                        <a:schemeClr val="accent6"/>
                      </a:solidFill>
                    </a:lnL>
                    <a:lnR w="0">
                      <a:noFill/>
                    </a:lnR>
                  </a:tcPr>
                </a:tc>
                <a:extLst>
                  <a:ext uri="{0D108BD9-81ED-4DB2-BD59-A6C34878D82A}">
                    <a16:rowId xmlns:a16="http://schemas.microsoft.com/office/drawing/2014/main" val="2250378756"/>
                  </a:ext>
                </a:extLst>
              </a:tr>
              <a:tr h="397774">
                <a:tc>
                  <a:txBody>
                    <a:bodyPr/>
                    <a:lstStyle/>
                    <a:p>
                      <a:pPr lvl="0" algn="l">
                        <a:lnSpc>
                          <a:spcPct val="100000"/>
                        </a:lnSpc>
                        <a:spcBef>
                          <a:spcPts val="0"/>
                        </a:spcBef>
                        <a:spcAft>
                          <a:spcPts val="0"/>
                        </a:spcAft>
                        <a:buNone/>
                      </a:pPr>
                      <a:r>
                        <a:rPr lang="nl-BE" sz="1100" b="1" i="0" u="none" strike="noStrike" cap="none" noProof="0">
                          <a:solidFill>
                            <a:srgbClr val="000000"/>
                          </a:solidFill>
                          <a:latin typeface="Arial"/>
                        </a:rPr>
                        <a:t>4.</a:t>
                      </a:r>
                    </a:p>
                  </a:txBody>
                  <a:tcPr marL="91425" marR="91425" marT="91425" marB="91425">
                    <a:lnL w="0">
                      <a:noFill/>
                    </a:lnL>
                    <a:lnR w="6350">
                      <a:solidFill>
                        <a:schemeClr val="accent6"/>
                      </a:solidFill>
                    </a:lnR>
                    <a:lnT w="0">
                      <a:noFill/>
                    </a:lnT>
                    <a:lnB w="0">
                      <a:noFill/>
                    </a:lnB>
                  </a:tcPr>
                </a:tc>
                <a:tc>
                  <a:txBody>
                    <a:bodyPr/>
                    <a:lstStyle/>
                    <a:p>
                      <a:pPr marL="0" lvl="0" indent="0" algn="l">
                        <a:lnSpc>
                          <a:spcPct val="100000"/>
                        </a:lnSpc>
                        <a:spcBef>
                          <a:spcPts val="0"/>
                        </a:spcBef>
                        <a:spcAft>
                          <a:spcPts val="0"/>
                        </a:spcAft>
                        <a:buNone/>
                      </a:pPr>
                      <a:r>
                        <a:rPr lang="en-GB" sz="1100" b="1" i="0" u="none" strike="noStrike" cap="none" noProof="0" err="1">
                          <a:solidFill>
                            <a:srgbClr val="000000"/>
                          </a:solidFill>
                          <a:latin typeface="Arial"/>
                        </a:rPr>
                        <a:t>Overzicht</a:t>
                      </a:r>
                      <a:r>
                        <a:rPr lang="en-GB" sz="1100" b="1" i="0" u="none" strike="noStrike" cap="none" noProof="0">
                          <a:solidFill>
                            <a:srgbClr val="000000"/>
                          </a:solidFill>
                          <a:latin typeface="Arial"/>
                        </a:rPr>
                        <a:t> model</a:t>
                      </a:r>
                    </a:p>
                    <a:p>
                      <a:pPr marL="0" lvl="0" indent="0" algn="l">
                        <a:lnSpc>
                          <a:spcPct val="100000"/>
                        </a:lnSpc>
                        <a:spcBef>
                          <a:spcPts val="0"/>
                        </a:spcBef>
                        <a:spcAft>
                          <a:spcPts val="0"/>
                        </a:spcAft>
                        <a:buNone/>
                      </a:pPr>
                      <a:r>
                        <a:rPr lang="en-GB" sz="1100" b="0" i="0" u="none" strike="noStrike" cap="none" noProof="0">
                          <a:solidFill>
                            <a:srgbClr val="000000"/>
                          </a:solidFill>
                          <a:latin typeface="Arial"/>
                        </a:rPr>
                        <a:t>Finale </a:t>
                      </a:r>
                      <a:r>
                        <a:rPr lang="en-GB" sz="1100" b="0" i="0" u="none" strike="noStrike" cap="none" noProof="0" err="1">
                          <a:solidFill>
                            <a:srgbClr val="000000"/>
                          </a:solidFill>
                          <a:latin typeface="Arial"/>
                        </a:rPr>
                        <a:t>versie</a:t>
                      </a:r>
                      <a:endParaRPr lang="en-GB" sz="1100" b="0" i="0" u="none" strike="noStrike" cap="none" noProof="0">
                        <a:solidFill>
                          <a:srgbClr val="000000"/>
                        </a:solidFill>
                        <a:latin typeface="Arial"/>
                      </a:endParaRPr>
                    </a:p>
                  </a:txBody>
                  <a:tcPr marL="91425" marR="91425" marT="91425" marB="91425">
                    <a:lnL w="6350">
                      <a:solidFill>
                        <a:schemeClr val="accent6"/>
                      </a:solidFill>
                    </a:lnL>
                    <a:lnR w="6350" cap="flat" cmpd="sng" algn="ctr">
                      <a:solidFill>
                        <a:schemeClr val="accent6"/>
                      </a:solidFill>
                      <a:prstDash val="solid"/>
                      <a:round/>
                      <a:headEnd type="none" w="med" len="med"/>
                      <a:tailEnd type="none" w="med" len="med"/>
                    </a:lnR>
                    <a:lnB w="9524">
                      <a:solidFill>
                        <a:srgbClr val="9E9E9E"/>
                      </a:solidFill>
                    </a:lnB>
                  </a:tcPr>
                </a:tc>
                <a:tc>
                  <a:txBody>
                    <a:bodyPr/>
                    <a:lstStyle/>
                    <a:p>
                      <a:pPr marL="0" lvl="0" indent="0" algn="ctr">
                        <a:lnSpc>
                          <a:spcPct val="100000"/>
                        </a:lnSpc>
                        <a:spcBef>
                          <a:spcPts val="0"/>
                        </a:spcBef>
                        <a:spcAft>
                          <a:spcPts val="0"/>
                        </a:spcAft>
                        <a:buNone/>
                      </a:pPr>
                      <a:r>
                        <a:rPr lang="en-GB" sz="1100" b="0" i="0" u="none" strike="noStrike" cap="none" noProof="0" dirty="0">
                          <a:solidFill>
                            <a:srgbClr val="000000"/>
                          </a:solidFill>
                          <a:latin typeface="Arial"/>
                        </a:rPr>
                        <a:t>11u30 – 11u45</a:t>
                      </a:r>
                    </a:p>
                  </a:txBody>
                  <a:tcPr marL="91425" marR="91425" marT="91425" marB="91425">
                    <a:lnL w="6350">
                      <a:solidFill>
                        <a:schemeClr val="accent6"/>
                      </a:solidFill>
                    </a:lnL>
                    <a:lnR w="0">
                      <a:noFill/>
                    </a:lnR>
                    <a:lnB w="9524"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54906781"/>
                  </a:ext>
                </a:extLst>
              </a:tr>
              <a:tr h="397774">
                <a:tc>
                  <a:txBody>
                    <a:bodyPr/>
                    <a:lstStyle/>
                    <a:p>
                      <a:pPr lvl="0" algn="l">
                        <a:lnSpc>
                          <a:spcPct val="100000"/>
                        </a:lnSpc>
                        <a:spcBef>
                          <a:spcPts val="0"/>
                        </a:spcBef>
                        <a:spcAft>
                          <a:spcPts val="0"/>
                        </a:spcAft>
                        <a:buNone/>
                      </a:pPr>
                      <a:r>
                        <a:rPr lang="nl-BE" sz="1100" b="1" i="0" u="none" strike="noStrike" cap="none" noProof="0">
                          <a:solidFill>
                            <a:srgbClr val="000000"/>
                          </a:solidFill>
                          <a:latin typeface="Arial"/>
                        </a:rPr>
                        <a:t>5.</a:t>
                      </a:r>
                    </a:p>
                  </a:txBody>
                  <a:tcPr marL="91425" marR="91425" marT="91425" marB="91425">
                    <a:lnL w="0">
                      <a:noFill/>
                    </a:lnL>
                    <a:lnR w="6350" cap="flat" cmpd="sng" algn="ctr">
                      <a:solidFill>
                        <a:schemeClr val="accent6"/>
                      </a:solidFill>
                      <a:prstDash val="solid"/>
                      <a:round/>
                      <a:headEnd type="none" w="med" len="med"/>
                      <a:tailEnd type="none" w="med" len="med"/>
                    </a:lnR>
                    <a:lnT w="0" cap="flat" cmpd="sng" algn="ctr">
                      <a:noFill/>
                      <a:prstDash val="solid"/>
                      <a:round/>
                      <a:headEnd type="none" w="med" len="med"/>
                      <a:tailEnd type="none" w="med" len="med"/>
                    </a:lnT>
                    <a:lnB w="0">
                      <a:noFill/>
                    </a:lnB>
                  </a:tcPr>
                </a:tc>
                <a:tc>
                  <a:txBody>
                    <a:bodyPr/>
                    <a:lstStyle/>
                    <a:p>
                      <a:pPr lvl="0" algn="l">
                        <a:lnSpc>
                          <a:spcPct val="100000"/>
                        </a:lnSpc>
                        <a:spcBef>
                          <a:spcPts val="0"/>
                        </a:spcBef>
                        <a:spcAft>
                          <a:spcPts val="0"/>
                        </a:spcAft>
                        <a:buNone/>
                      </a:pPr>
                      <a:r>
                        <a:rPr lang="nl-BE" sz="1100" b="1" i="0" u="none" strike="noStrike" cap="none" noProof="0" dirty="0">
                          <a:solidFill>
                            <a:srgbClr val="000000"/>
                          </a:solidFill>
                          <a:latin typeface="Arial"/>
                        </a:rPr>
                        <a:t>Q&amp;A en volgende stappen</a:t>
                      </a:r>
                      <a:endParaRPr lang="en-GB" sz="1100" b="1" i="0" u="none" strike="noStrike" cap="none" noProof="0" dirty="0">
                        <a:solidFill>
                          <a:srgbClr val="000000"/>
                        </a:solidFill>
                        <a:latin typeface="Arial"/>
                      </a:endParaRPr>
                    </a:p>
                    <a:p>
                      <a:pPr marL="0" lvl="0" indent="0" algn="l">
                        <a:lnSpc>
                          <a:spcPct val="100000"/>
                        </a:lnSpc>
                        <a:spcBef>
                          <a:spcPts val="0"/>
                        </a:spcBef>
                        <a:spcAft>
                          <a:spcPts val="0"/>
                        </a:spcAft>
                        <a:buNone/>
                      </a:pPr>
                      <a:r>
                        <a:rPr lang="en-GB" sz="1100" b="0" i="0" u="none" strike="noStrike" cap="none" noProof="0" dirty="0" err="1">
                          <a:solidFill>
                            <a:srgbClr val="000000"/>
                          </a:solidFill>
                          <a:latin typeface="Arial"/>
                        </a:rPr>
                        <a:t>Volgende</a:t>
                      </a:r>
                      <a:r>
                        <a:rPr lang="en-GB" sz="1100" b="0" i="0" u="none" strike="noStrike" cap="none" noProof="0" dirty="0">
                          <a:solidFill>
                            <a:srgbClr val="000000"/>
                          </a:solidFill>
                          <a:latin typeface="Arial"/>
                        </a:rPr>
                        <a:t> </a:t>
                      </a:r>
                      <a:r>
                        <a:rPr lang="en-GB" sz="1100" b="0" i="0" u="none" strike="noStrike" cap="none" noProof="0" dirty="0" err="1">
                          <a:solidFill>
                            <a:srgbClr val="000000"/>
                          </a:solidFill>
                          <a:latin typeface="Arial"/>
                        </a:rPr>
                        <a:t>stappen</a:t>
                      </a:r>
                      <a:endParaRPr lang="en-GB" sz="1100" b="0" i="0" u="none" strike="noStrike" cap="none" noProof="0"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100" b="0" i="0" u="none" strike="noStrike" cap="none" noProof="0" dirty="0" err="1"/>
                        <a:t>Toelichting</a:t>
                      </a:r>
                      <a:r>
                        <a:rPr lang="en-GB" sz="1100" b="0" i="0" u="none" strike="noStrike" cap="none" noProof="0" dirty="0"/>
                        <a:t> </a:t>
                      </a:r>
                      <a:r>
                        <a:rPr lang="en-GB" sz="1100" b="0" i="0" u="none" strike="noStrike" cap="none" noProof="0" dirty="0" err="1"/>
                        <a:t>implementatie</a:t>
                      </a:r>
                      <a:r>
                        <a:rPr lang="en-GB" sz="1100" b="0" i="0" u="none" strike="noStrike" cap="none" noProof="0" dirty="0"/>
                        <a:t> </a:t>
                      </a:r>
                      <a:r>
                        <a:rPr lang="en-GB" sz="1100" b="0" i="1" u="none" strike="noStrike" cap="none" noProof="0" dirty="0"/>
                        <a:t>(door </a:t>
                      </a:r>
                      <a:r>
                        <a:rPr lang="en-GB" sz="1100" b="0" i="1" u="none" strike="noStrike" cap="none" noProof="0" dirty="0" err="1"/>
                        <a:t>Stad</a:t>
                      </a:r>
                      <a:r>
                        <a:rPr lang="en-GB" sz="1100" b="0" i="1" u="none" strike="noStrike" cap="none" noProof="0" dirty="0"/>
                        <a:t> Gent)</a:t>
                      </a:r>
                      <a:endParaRPr lang="en-GB" sz="1100" b="0" i="0" u="none" strike="noStrike" cap="none" noProof="0" dirty="0">
                        <a:solidFill>
                          <a:srgbClr val="000000"/>
                        </a:solidFill>
                        <a:latin typeface="Arial"/>
                      </a:endParaRPr>
                    </a:p>
                    <a:p>
                      <a:pPr marL="0" lvl="0" indent="0" algn="l">
                        <a:lnSpc>
                          <a:spcPct val="100000"/>
                        </a:lnSpc>
                        <a:spcBef>
                          <a:spcPts val="0"/>
                        </a:spcBef>
                        <a:spcAft>
                          <a:spcPts val="0"/>
                        </a:spcAft>
                        <a:buNone/>
                      </a:pPr>
                      <a:r>
                        <a:rPr lang="en-GB" sz="1100" b="0" i="0" u="none" strike="noStrike" cap="none" noProof="0" dirty="0">
                          <a:solidFill>
                            <a:srgbClr val="000000"/>
                          </a:solidFill>
                          <a:latin typeface="Arial"/>
                        </a:rPr>
                        <a:t>Feedback</a:t>
                      </a:r>
                    </a:p>
                    <a:p>
                      <a:pPr marL="0" lvl="0" indent="0" algn="l">
                        <a:lnSpc>
                          <a:spcPct val="100000"/>
                        </a:lnSpc>
                        <a:spcBef>
                          <a:spcPts val="0"/>
                        </a:spcBef>
                        <a:spcAft>
                          <a:spcPts val="0"/>
                        </a:spcAft>
                        <a:buNone/>
                      </a:pPr>
                      <a:r>
                        <a:rPr lang="en-GB" sz="1100" b="0" i="0" u="none" strike="noStrike" cap="none" noProof="0" dirty="0">
                          <a:solidFill>
                            <a:srgbClr val="000000"/>
                          </a:solidFill>
                          <a:latin typeface="Arial"/>
                        </a:rPr>
                        <a:t>Q&amp;A</a:t>
                      </a:r>
                    </a:p>
                  </a:txBody>
                  <a:tcPr marL="91425" marR="91425" marT="91425" marB="91425">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9524" cap="flat" cmpd="sng" algn="ctr">
                      <a:solidFill>
                        <a:srgbClr val="9E9E9E"/>
                      </a:solidFill>
                      <a:prstDash val="solid"/>
                      <a:round/>
                      <a:headEnd type="none" w="med" len="med"/>
                      <a:tailEnd type="none" w="med" len="med"/>
                    </a:lnT>
                    <a:lnB w="0">
                      <a:noFill/>
                    </a:lnB>
                  </a:tcPr>
                </a:tc>
                <a:tc>
                  <a:txBody>
                    <a:bodyPr/>
                    <a:lstStyle/>
                    <a:p>
                      <a:pPr marL="0" lvl="0" indent="0" algn="ctr">
                        <a:lnSpc>
                          <a:spcPct val="100000"/>
                        </a:lnSpc>
                        <a:spcBef>
                          <a:spcPts val="0"/>
                        </a:spcBef>
                        <a:spcAft>
                          <a:spcPts val="0"/>
                        </a:spcAft>
                        <a:buNone/>
                      </a:pPr>
                      <a:r>
                        <a:rPr lang="en-GB" sz="1100" b="0" i="0" u="none" strike="noStrike" cap="none" noProof="0" dirty="0">
                          <a:solidFill>
                            <a:srgbClr val="000000"/>
                          </a:solidFill>
                          <a:latin typeface="Arial"/>
                        </a:rPr>
                        <a:t>11u45 – 12u00</a:t>
                      </a:r>
                    </a:p>
                  </a:txBody>
                  <a:tcPr marL="91425" marR="91425" marT="91425" marB="91425">
                    <a:lnL w="6350" cap="flat" cmpd="sng" algn="ctr">
                      <a:solidFill>
                        <a:schemeClr val="accent6"/>
                      </a:solidFill>
                      <a:prstDash val="solid"/>
                      <a:round/>
                      <a:headEnd type="none" w="med" len="med"/>
                      <a:tailEnd type="none" w="med" len="med"/>
                    </a:lnL>
                    <a:lnR w="0">
                      <a:noFill/>
                    </a:lnR>
                    <a:lnT w="9524" cap="flat" cmpd="sng" algn="ctr">
                      <a:solidFill>
                        <a:srgbClr val="9E9E9E"/>
                      </a:solidFill>
                      <a:prstDash val="solid"/>
                      <a:round/>
                      <a:headEnd type="none" w="med" len="med"/>
                      <a:tailEnd type="none" w="med" len="med"/>
                    </a:lnT>
                    <a:lnB w="0">
                      <a:noFill/>
                    </a:lnB>
                  </a:tcPr>
                </a:tc>
                <a:extLst>
                  <a:ext uri="{0D108BD9-81ED-4DB2-BD59-A6C34878D82A}">
                    <a16:rowId xmlns:a16="http://schemas.microsoft.com/office/drawing/2014/main" val="3242913299"/>
                  </a:ext>
                </a:extLst>
              </a:tr>
            </a:tbl>
          </a:graphicData>
        </a:graphic>
      </p:graphicFrame>
      <p:cxnSp>
        <p:nvCxnSpPr>
          <p:cNvPr id="3" name="Google Shape;628;g2fb1d5e1f94_0_3">
            <a:extLst>
              <a:ext uri="{FF2B5EF4-FFF2-40B4-BE49-F238E27FC236}">
                <a16:creationId xmlns:a16="http://schemas.microsoft.com/office/drawing/2014/main" id="{25149DD2-8E2E-4637-1EA9-A785E4322CB0}"/>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600" b="1" dirty="0">
                <a:latin typeface="Proxima Nova"/>
              </a:rPr>
              <a:t>Samenvatting</a:t>
            </a:r>
          </a:p>
          <a:p>
            <a:pPr algn="ctr"/>
            <a:r>
              <a:rPr lang="nl-BE" sz="3600" b="1" dirty="0">
                <a:latin typeface="Proxima Nova"/>
              </a:rPr>
              <a:t>OSLO-Traject</a:t>
            </a:r>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53439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pic>
        <p:nvPicPr>
          <p:cNvPr id="1088" name="Google Shape;1088;g25b5f091d7c_0_9"/>
          <p:cNvPicPr preferRelativeResize="0"/>
          <p:nvPr/>
        </p:nvPicPr>
        <p:blipFill>
          <a:blip r:embed="rId3">
            <a:alphaModFix/>
          </a:blip>
          <a:stretch>
            <a:fillRect/>
          </a:stretch>
        </p:blipFill>
        <p:spPr>
          <a:xfrm>
            <a:off x="3213393" y="1852024"/>
            <a:ext cx="1884011" cy="2078627"/>
          </a:xfrm>
          <a:prstGeom prst="rect">
            <a:avLst/>
          </a:prstGeom>
          <a:noFill/>
          <a:ln>
            <a:noFill/>
          </a:ln>
        </p:spPr>
      </p:pic>
      <p:sp>
        <p:nvSpPr>
          <p:cNvPr id="1089" name="Google Shape;1089;g25b5f091d7c_0_9"/>
          <p:cNvSpPr txBox="1"/>
          <p:nvPr/>
        </p:nvSpPr>
        <p:spPr>
          <a:xfrm>
            <a:off x="4165800" y="3760565"/>
            <a:ext cx="2352525" cy="641400"/>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a:latin typeface="Proxima Nova"/>
                <a:ea typeface="Proxima Nova"/>
                <a:cs typeface="Proxima Nova"/>
                <a:sym typeface="Proxima Nova"/>
              </a:rPr>
              <a:t>OSLO </a:t>
            </a:r>
            <a:r>
              <a:rPr lang="en-GB" sz="1800" err="1">
                <a:latin typeface="Proxima Nova"/>
                <a:ea typeface="Proxima Nova"/>
                <a:cs typeface="Proxima Nova"/>
                <a:sym typeface="Proxima Nova"/>
              </a:rPr>
              <a:t>Schuldbeheer</a:t>
            </a:r>
            <a:endParaRPr sz="1800">
              <a:latin typeface="Proxima Nova"/>
              <a:ea typeface="Proxima Nova"/>
              <a:cs typeface="Proxima Nova"/>
              <a:sym typeface="Proxima Nova"/>
            </a:endParaRPr>
          </a:p>
        </p:txBody>
      </p:sp>
      <p:sp>
        <p:nvSpPr>
          <p:cNvPr id="1090" name="Google Shape;1090;g25b5f091d7c_0_9"/>
          <p:cNvSpPr txBox="1"/>
          <p:nvPr/>
        </p:nvSpPr>
        <p:spPr>
          <a:xfrm>
            <a:off x="2284099" y="1145712"/>
            <a:ext cx="3742599" cy="479417"/>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650" b="1" err="1">
                <a:latin typeface="Proxima Nova"/>
                <a:sym typeface="Proxima Nova"/>
              </a:rPr>
              <a:t>Gemeente</a:t>
            </a:r>
            <a:r>
              <a:rPr lang="en-GB" sz="1650" b="1">
                <a:latin typeface="Proxima Nova"/>
                <a:sym typeface="Proxima Nova"/>
              </a:rPr>
              <a:t> </a:t>
            </a:r>
            <a:r>
              <a:rPr lang="en-GB" sz="1650" b="1" err="1">
                <a:latin typeface="Proxima Nova"/>
                <a:sym typeface="Proxima Nova"/>
              </a:rPr>
              <a:t>zonder</a:t>
            </a:r>
            <a:r>
              <a:rPr lang="en-GB" sz="1650" b="1">
                <a:latin typeface="Proxima Nova"/>
                <a:sym typeface="Proxima Nova"/>
              </a:rPr>
              <a:t> </a:t>
            </a:r>
            <a:r>
              <a:rPr lang="en-GB" sz="1650" b="1" err="1">
                <a:latin typeface="Proxima Nova"/>
                <a:sym typeface="Proxima Nova"/>
              </a:rPr>
              <a:t>Gemeentehuis</a:t>
            </a:r>
            <a:r>
              <a:rPr lang="en-GB" sz="1650" b="1">
                <a:latin typeface="Proxima Nova"/>
                <a:sym typeface="Proxima Nova"/>
              </a:rPr>
              <a:t>: </a:t>
            </a:r>
            <a:r>
              <a:rPr lang="en-GB" sz="1650" b="1" err="1">
                <a:latin typeface="Proxima Nova"/>
                <a:sym typeface="Proxima Nova"/>
              </a:rPr>
              <a:t>Eenheid</a:t>
            </a:r>
            <a:r>
              <a:rPr lang="en-GB" sz="1650" b="1">
                <a:latin typeface="Proxima Nova"/>
                <a:sym typeface="Proxima Nova"/>
              </a:rPr>
              <a:t> van </a:t>
            </a:r>
            <a:r>
              <a:rPr lang="en-GB" sz="1650" b="1" err="1">
                <a:latin typeface="Proxima Nova"/>
                <a:sym typeface="Proxima Nova"/>
              </a:rPr>
              <a:t>schuld</a:t>
            </a:r>
            <a:endParaRPr lang="en-US" sz="1350" err="1"/>
          </a:p>
        </p:txBody>
      </p:sp>
      <p:sp>
        <p:nvSpPr>
          <p:cNvPr id="3" name="Title 2">
            <a:extLst>
              <a:ext uri="{FF2B5EF4-FFF2-40B4-BE49-F238E27FC236}">
                <a16:creationId xmlns:a16="http://schemas.microsoft.com/office/drawing/2014/main" id="{D8B966B3-C05F-20C7-978A-E8B27B4590CC}"/>
              </a:ext>
            </a:extLst>
          </p:cNvPr>
          <p:cNvSpPr>
            <a:spLocks noGrp="1"/>
          </p:cNvSpPr>
          <p:nvPr>
            <p:ph type="title"/>
          </p:nvPr>
        </p:nvSpPr>
        <p:spPr/>
        <p:txBody>
          <a:bodyPr/>
          <a:lstStyle/>
          <a:p>
            <a:endParaRPr lang="en-GB"/>
          </a:p>
        </p:txBody>
      </p:sp>
      <p:sp>
        <p:nvSpPr>
          <p:cNvPr id="4" name="Google Shape;450;g286b00870f9_1_127">
            <a:extLst>
              <a:ext uri="{FF2B5EF4-FFF2-40B4-BE49-F238E27FC236}">
                <a16:creationId xmlns:a16="http://schemas.microsoft.com/office/drawing/2014/main" id="{8C0669C0-50E2-A6D8-1A15-7A0F98011CDB}"/>
              </a:ext>
            </a:extLst>
          </p:cNvPr>
          <p:cNvSpPr txBox="1"/>
          <p:nvPr/>
        </p:nvSpPr>
        <p:spPr>
          <a:xfrm>
            <a:off x="538752"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400" b="1" dirty="0">
                <a:latin typeface="Proxima Nova"/>
              </a:rPr>
              <a:t>OSLO </a:t>
            </a:r>
            <a:r>
              <a:rPr lang="en-GB" sz="2400" b="1" dirty="0" err="1">
                <a:latin typeface="Proxima Nova"/>
              </a:rPr>
              <a:t>als</a:t>
            </a:r>
            <a:r>
              <a:rPr lang="en-GB" sz="2400" b="1" dirty="0">
                <a:latin typeface="Proxima Nova"/>
              </a:rPr>
              <a:t> </a:t>
            </a:r>
            <a:r>
              <a:rPr lang="en-GB" sz="2400" b="1" dirty="0" err="1">
                <a:latin typeface="Proxima Nova"/>
              </a:rPr>
              <a:t>onderdeel</a:t>
            </a:r>
            <a:r>
              <a:rPr lang="en-GB" sz="2400" b="1" dirty="0">
                <a:latin typeface="Proxima Nova"/>
              </a:rPr>
              <a:t> van </a:t>
            </a:r>
            <a:r>
              <a:rPr lang="en-GB" sz="2400" b="1" dirty="0" err="1">
                <a:latin typeface="Proxima Nova"/>
              </a:rPr>
              <a:t>een</a:t>
            </a:r>
            <a:r>
              <a:rPr lang="en-GB" sz="2400" b="1" dirty="0">
                <a:latin typeface="Proxima Nova"/>
              </a:rPr>
              <a:t> </a:t>
            </a:r>
            <a:r>
              <a:rPr lang="en-GB" sz="2400" b="1" dirty="0" err="1">
                <a:latin typeface="Proxima Nova"/>
              </a:rPr>
              <a:t>groter</a:t>
            </a:r>
            <a:r>
              <a:rPr lang="en-GB" sz="2400" b="1" dirty="0">
                <a:latin typeface="Proxima Nova"/>
              </a:rPr>
              <a:t> </a:t>
            </a:r>
            <a:r>
              <a:rPr lang="en-GB" sz="2400" b="1" dirty="0" err="1">
                <a:latin typeface="Proxima Nova"/>
              </a:rPr>
              <a:t>geheel</a:t>
            </a:r>
            <a:endParaRPr sz="2400" b="1" dirty="0">
              <a:latin typeface="Proxima Nova"/>
            </a:endParaRPr>
          </a:p>
        </p:txBody>
      </p:sp>
      <p:cxnSp>
        <p:nvCxnSpPr>
          <p:cNvPr id="5" name="Google Shape;628;g2fb1d5e1f94_0_3">
            <a:extLst>
              <a:ext uri="{FF2B5EF4-FFF2-40B4-BE49-F238E27FC236}">
                <a16:creationId xmlns:a16="http://schemas.microsoft.com/office/drawing/2014/main" id="{5210E48E-A33D-7FA4-4EF1-35C0F26A7552}"/>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100334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31E78B-75FD-6210-105C-F38FFD36DE28}"/>
              </a:ext>
            </a:extLst>
          </p:cNvPr>
          <p:cNvSpPr>
            <a:spLocks noGrp="1"/>
          </p:cNvSpPr>
          <p:nvPr>
            <p:ph type="body" idx="1"/>
          </p:nvPr>
        </p:nvSpPr>
        <p:spPr>
          <a:xfrm>
            <a:off x="457799" y="1314994"/>
            <a:ext cx="8173821" cy="2754000"/>
          </a:xfrm>
        </p:spPr>
        <p:txBody>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02394" indent="0">
              <a:lnSpc>
                <a:spcPct val="150000"/>
              </a:lnSpc>
              <a:buNone/>
            </a:pPr>
            <a:r>
              <a:rPr lang="nl-BE" sz="1400" dirty="0">
                <a:solidFill>
                  <a:srgbClr val="000000"/>
                </a:solidFill>
                <a:latin typeface="Proxima Nova"/>
                <a:cs typeface="Arial"/>
                <a:sym typeface="Arial"/>
              </a:rPr>
              <a:t>Een bijkomend klantgericht, proactief invorderingstraject </a:t>
            </a:r>
            <a:endParaRPr lang="en-US" sz="1400" dirty="0">
              <a:solidFill>
                <a:srgbClr val="000000"/>
              </a:solidFill>
              <a:latin typeface="Proxima Nova"/>
              <a:cs typeface="Arial"/>
              <a:sym typeface="Arial"/>
            </a:endParaRPr>
          </a:p>
          <a:p>
            <a:pPr marL="102394" indent="0">
              <a:lnSpc>
                <a:spcPct val="150000"/>
              </a:lnSpc>
              <a:buNone/>
            </a:pPr>
            <a:r>
              <a:rPr lang="nl-BE" sz="1400" b="1" u="sng" dirty="0">
                <a:solidFill>
                  <a:srgbClr val="000000"/>
                </a:solidFill>
                <a:latin typeface="Proxima Nova"/>
                <a:cs typeface="Arial"/>
                <a:sym typeface="Arial"/>
              </a:rPr>
              <a:t>voor</a:t>
            </a:r>
            <a:r>
              <a:rPr lang="nl-BE" sz="1400" dirty="0">
                <a:solidFill>
                  <a:srgbClr val="000000"/>
                </a:solidFill>
                <a:latin typeface="Proxima Nova"/>
                <a:cs typeface="Arial"/>
                <a:sym typeface="Arial"/>
              </a:rPr>
              <a:t> financieel zwakkere burgers </a:t>
            </a:r>
          </a:p>
          <a:p>
            <a:pPr marL="102394" indent="0">
              <a:lnSpc>
                <a:spcPct val="150000"/>
              </a:lnSpc>
              <a:buNone/>
            </a:pPr>
            <a:r>
              <a:rPr lang="nl-BE" sz="1400" b="1" u="sng" dirty="0">
                <a:solidFill>
                  <a:srgbClr val="000000"/>
                </a:solidFill>
                <a:latin typeface="Proxima Nova"/>
                <a:cs typeface="Arial"/>
                <a:sym typeface="Arial"/>
              </a:rPr>
              <a:t>door</a:t>
            </a:r>
            <a:r>
              <a:rPr lang="nl-BE" sz="1400" dirty="0">
                <a:solidFill>
                  <a:srgbClr val="000000"/>
                </a:solidFill>
                <a:latin typeface="Proxima Nova"/>
                <a:cs typeface="Arial"/>
                <a:sym typeface="Arial"/>
              </a:rPr>
              <a:t> het opzetten van een </a:t>
            </a:r>
            <a:r>
              <a:rPr lang="nl-BE" sz="1400" b="1" dirty="0">
                <a:solidFill>
                  <a:srgbClr val="000000"/>
                </a:solidFill>
                <a:latin typeface="Proxima Nova"/>
                <a:cs typeface="Arial"/>
                <a:sym typeface="Arial"/>
              </a:rPr>
              <a:t>globaal vorderingen overzicht</a:t>
            </a:r>
          </a:p>
          <a:p>
            <a:pPr marL="102394" indent="0">
              <a:lnSpc>
                <a:spcPct val="150000"/>
              </a:lnSpc>
              <a:buNone/>
            </a:pPr>
            <a:r>
              <a:rPr lang="nl-BE" sz="1400" b="1" u="sng" dirty="0">
                <a:solidFill>
                  <a:srgbClr val="000000"/>
                </a:solidFill>
                <a:latin typeface="Proxima Nova"/>
                <a:cs typeface="Arial"/>
                <a:sym typeface="Arial"/>
              </a:rPr>
              <a:t>waarin</a:t>
            </a:r>
            <a:r>
              <a:rPr lang="nl-BE" sz="1400" dirty="0">
                <a:solidFill>
                  <a:srgbClr val="000000"/>
                </a:solidFill>
                <a:latin typeface="Proxima Nova"/>
                <a:cs typeface="Arial"/>
                <a:sym typeface="Arial"/>
              </a:rPr>
              <a:t> de burger via </a:t>
            </a:r>
            <a:r>
              <a:rPr lang="nl-BE" sz="1400" b="1" dirty="0">
                <a:solidFill>
                  <a:srgbClr val="000000"/>
                </a:solidFill>
                <a:latin typeface="Proxima Nova"/>
                <a:cs typeface="Arial"/>
                <a:sym typeface="Arial"/>
              </a:rPr>
              <a:t>één afbetalingsplan </a:t>
            </a:r>
            <a:r>
              <a:rPr lang="nl-BE" sz="1400" dirty="0">
                <a:solidFill>
                  <a:srgbClr val="000000"/>
                </a:solidFill>
                <a:latin typeface="Proxima Nova"/>
                <a:cs typeface="Arial"/>
                <a:sym typeface="Arial"/>
              </a:rPr>
              <a:t>z’n schulden, zonder bijkomende kosten, kan afbouwen en opvolgen. </a:t>
            </a:r>
          </a:p>
        </p:txBody>
      </p:sp>
      <p:sp>
        <p:nvSpPr>
          <p:cNvPr id="5" name="Title 4">
            <a:extLst>
              <a:ext uri="{FF2B5EF4-FFF2-40B4-BE49-F238E27FC236}">
                <a16:creationId xmlns:a16="http://schemas.microsoft.com/office/drawing/2014/main" id="{B42BEA7C-112F-E754-7650-96F8EA021F5C}"/>
              </a:ext>
            </a:extLst>
          </p:cNvPr>
          <p:cNvSpPr>
            <a:spLocks noGrp="1"/>
          </p:cNvSpPr>
          <p:nvPr>
            <p:ph type="title"/>
          </p:nvPr>
        </p:nvSpPr>
        <p:spPr/>
        <p:txBody>
          <a:bodyPr/>
          <a:lstStyle/>
          <a:p>
            <a:endParaRPr lang="en-GB"/>
          </a:p>
        </p:txBody>
      </p:sp>
      <p:sp>
        <p:nvSpPr>
          <p:cNvPr id="6" name="Google Shape;450;g286b00870f9_1_127">
            <a:extLst>
              <a:ext uri="{FF2B5EF4-FFF2-40B4-BE49-F238E27FC236}">
                <a16:creationId xmlns:a16="http://schemas.microsoft.com/office/drawing/2014/main" id="{5F81432C-CA85-7995-8A40-155C660BA222}"/>
              </a:ext>
            </a:extLst>
          </p:cNvPr>
          <p:cNvSpPr txBox="1"/>
          <p:nvPr/>
        </p:nvSpPr>
        <p:spPr>
          <a:xfrm>
            <a:off x="538752"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400" b="1" dirty="0" err="1">
                <a:latin typeface="Proxima Nova"/>
              </a:rPr>
              <a:t>Eenheid</a:t>
            </a:r>
            <a:r>
              <a:rPr lang="en-GB" sz="2400" b="1" dirty="0">
                <a:latin typeface="Proxima Nova"/>
              </a:rPr>
              <a:t> van Schuld - </a:t>
            </a:r>
            <a:r>
              <a:rPr lang="en-GB" sz="2400" b="1" dirty="0" err="1">
                <a:latin typeface="Proxima Nova"/>
              </a:rPr>
              <a:t>werkdefinitie</a:t>
            </a:r>
            <a:endParaRPr sz="2400" b="1" dirty="0">
              <a:latin typeface="Proxima Nova"/>
            </a:endParaRPr>
          </a:p>
        </p:txBody>
      </p:sp>
      <p:cxnSp>
        <p:nvCxnSpPr>
          <p:cNvPr id="7" name="Google Shape;628;g2fb1d5e1f94_0_3">
            <a:extLst>
              <a:ext uri="{FF2B5EF4-FFF2-40B4-BE49-F238E27FC236}">
                <a16:creationId xmlns:a16="http://schemas.microsoft.com/office/drawing/2014/main" id="{C42D8E63-384B-E4F5-02E7-DE037E1CAFA6}"/>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146569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0" name="Google Shape;1020;g2b2455b02f7_0_17"/>
          <p:cNvSpPr txBox="1"/>
          <p:nvPr/>
        </p:nvSpPr>
        <p:spPr>
          <a:xfrm>
            <a:off x="511450" y="1341453"/>
            <a:ext cx="8277713" cy="341633"/>
          </a:xfrm>
          <a:prstGeom prst="rect">
            <a:avLst/>
          </a:prstGeom>
          <a:noFill/>
          <a:ln>
            <a:noFill/>
          </a:ln>
        </p:spPr>
        <p:txBody>
          <a:bodyPr spcFirstLastPara="1" wrap="square" lIns="79125" tIns="39550" rIns="79125" bIns="39550" anchor="t" anchorCtr="0">
            <a:norm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r>
              <a:rPr lang="en-GB" sz="1400" dirty="0" err="1">
                <a:solidFill>
                  <a:srgbClr val="000000"/>
                </a:solidFill>
                <a:latin typeface="Proxima Nova"/>
                <a:cs typeface="Arial"/>
              </a:rPr>
              <a:t>Dit</a:t>
            </a:r>
            <a:r>
              <a:rPr lang="en-GB" sz="1400" dirty="0">
                <a:solidFill>
                  <a:srgbClr val="000000"/>
                </a:solidFill>
                <a:latin typeface="Proxima Nova"/>
                <a:cs typeface="Arial"/>
              </a:rPr>
              <a:t> project </a:t>
            </a:r>
            <a:r>
              <a:rPr lang="en-GB" sz="1400" dirty="0" err="1">
                <a:solidFill>
                  <a:srgbClr val="000000"/>
                </a:solidFill>
                <a:latin typeface="Proxima Nova"/>
                <a:cs typeface="Arial"/>
              </a:rPr>
              <a:t>betreft</a:t>
            </a:r>
            <a:r>
              <a:rPr lang="en-GB" sz="1400" dirty="0">
                <a:solidFill>
                  <a:srgbClr val="000000"/>
                </a:solidFill>
                <a:latin typeface="Proxima Nova"/>
                <a:cs typeface="Arial"/>
              </a:rPr>
              <a:t> </a:t>
            </a:r>
            <a:r>
              <a:rPr lang="en-GB" sz="1400" dirty="0" err="1">
                <a:solidFill>
                  <a:srgbClr val="000000"/>
                </a:solidFill>
                <a:latin typeface="Proxima Nova"/>
                <a:cs typeface="Arial"/>
              </a:rPr>
              <a:t>een</a:t>
            </a:r>
            <a:r>
              <a:rPr lang="en-GB" sz="1400" dirty="0">
                <a:solidFill>
                  <a:srgbClr val="000000"/>
                </a:solidFill>
                <a:latin typeface="Proxima Nova"/>
                <a:cs typeface="Arial"/>
              </a:rPr>
              <a:t> OSLO-</a:t>
            </a:r>
            <a:r>
              <a:rPr lang="en-GB" sz="1400" dirty="0" err="1">
                <a:solidFill>
                  <a:srgbClr val="000000"/>
                </a:solidFill>
                <a:latin typeface="Proxima Nova"/>
                <a:cs typeface="Arial"/>
              </a:rPr>
              <a:t>traject</a:t>
            </a:r>
            <a:r>
              <a:rPr lang="en-GB" sz="1400" dirty="0">
                <a:solidFill>
                  <a:srgbClr val="000000"/>
                </a:solidFill>
                <a:latin typeface="Proxima Nova"/>
                <a:cs typeface="Arial"/>
              </a:rPr>
              <a:t> om het GZG </a:t>
            </a:r>
            <a:r>
              <a:rPr lang="en-GB" sz="1400" dirty="0" err="1">
                <a:solidFill>
                  <a:srgbClr val="000000"/>
                </a:solidFill>
                <a:latin typeface="Proxima Nova"/>
                <a:cs typeface="Arial"/>
              </a:rPr>
              <a:t>initiatief</a:t>
            </a:r>
            <a:r>
              <a:rPr lang="en-GB" sz="1400" dirty="0">
                <a:solidFill>
                  <a:srgbClr val="000000"/>
                </a:solidFill>
                <a:latin typeface="Proxima Nova"/>
                <a:cs typeface="Arial"/>
              </a:rPr>
              <a:t> ‘</a:t>
            </a:r>
            <a:r>
              <a:rPr lang="en-GB" sz="1400" dirty="0" err="1">
                <a:solidFill>
                  <a:srgbClr val="000000"/>
                </a:solidFill>
                <a:latin typeface="Proxima Nova"/>
                <a:cs typeface="Arial"/>
              </a:rPr>
              <a:t>Eenheid</a:t>
            </a:r>
            <a:r>
              <a:rPr lang="en-GB" sz="1400" dirty="0">
                <a:solidFill>
                  <a:srgbClr val="000000"/>
                </a:solidFill>
                <a:latin typeface="Proxima Nova"/>
                <a:cs typeface="Arial"/>
              </a:rPr>
              <a:t> van </a:t>
            </a:r>
            <a:r>
              <a:rPr lang="en-GB" sz="1400" dirty="0" err="1">
                <a:solidFill>
                  <a:srgbClr val="000000"/>
                </a:solidFill>
                <a:latin typeface="Proxima Nova"/>
                <a:cs typeface="Arial"/>
              </a:rPr>
              <a:t>schuld</a:t>
            </a:r>
            <a:r>
              <a:rPr lang="en-GB" sz="1400" dirty="0">
                <a:solidFill>
                  <a:srgbClr val="000000"/>
                </a:solidFill>
                <a:latin typeface="Proxima Nova"/>
                <a:cs typeface="Arial"/>
              </a:rPr>
              <a:t>’ op </a:t>
            </a:r>
            <a:r>
              <a:rPr lang="en-GB" sz="1400" dirty="0" err="1">
                <a:solidFill>
                  <a:srgbClr val="000000"/>
                </a:solidFill>
                <a:latin typeface="Proxima Nova"/>
                <a:cs typeface="Arial"/>
              </a:rPr>
              <a:t>te</a:t>
            </a:r>
            <a:r>
              <a:rPr lang="en-GB" sz="1400" dirty="0">
                <a:solidFill>
                  <a:srgbClr val="000000"/>
                </a:solidFill>
                <a:latin typeface="Proxima Nova"/>
                <a:cs typeface="Arial"/>
              </a:rPr>
              <a:t> </a:t>
            </a:r>
            <a:r>
              <a:rPr lang="en-GB" sz="1400" dirty="0" err="1">
                <a:solidFill>
                  <a:srgbClr val="000000"/>
                </a:solidFill>
                <a:latin typeface="Proxima Nova"/>
                <a:cs typeface="Arial"/>
              </a:rPr>
              <a:t>schalen</a:t>
            </a:r>
            <a:r>
              <a:rPr lang="en-GB" sz="1400" dirty="0">
                <a:solidFill>
                  <a:srgbClr val="000000"/>
                </a:solidFill>
                <a:latin typeface="Proxima Nova"/>
                <a:cs typeface="Arial"/>
              </a:rPr>
              <a:t>. </a:t>
            </a:r>
          </a:p>
          <a:p>
            <a:pPr defTabSz="914378">
              <a:spcBef>
                <a:spcPts val="600"/>
              </a:spcBef>
              <a:buClr>
                <a:srgbClr val="000000"/>
              </a:buClr>
            </a:pPr>
            <a:endParaRPr lang="en-GB" sz="1400" b="1" kern="0" dirty="0">
              <a:solidFill>
                <a:srgbClr val="373636"/>
              </a:solidFill>
              <a:latin typeface="Arial"/>
              <a:ea typeface="Arial"/>
              <a:cs typeface="Arial"/>
              <a:sym typeface="Arial"/>
            </a:endParaRPr>
          </a:p>
          <a:p>
            <a:pPr defTabSz="914378">
              <a:buClr>
                <a:srgbClr val="000000"/>
              </a:buClr>
            </a:pPr>
            <a:endParaRPr sz="1200" kern="0" dirty="0">
              <a:solidFill>
                <a:srgbClr val="373636"/>
              </a:solidFill>
              <a:latin typeface="Arial"/>
              <a:cs typeface="Arial"/>
              <a:sym typeface="Arial"/>
            </a:endParaRPr>
          </a:p>
          <a:p>
            <a:pPr defTabSz="914378">
              <a:buClr>
                <a:srgbClr val="000000"/>
              </a:buClr>
            </a:pPr>
            <a:endParaRPr sz="1200" kern="0" dirty="0">
              <a:solidFill>
                <a:srgbClr val="7F7F7F"/>
              </a:solidFill>
              <a:latin typeface="Arial"/>
              <a:cs typeface="Arial"/>
              <a:sym typeface="Arial"/>
            </a:endParaRPr>
          </a:p>
          <a:p>
            <a:pPr defTabSz="914378">
              <a:buClr>
                <a:srgbClr val="000000"/>
              </a:buClr>
            </a:pPr>
            <a:endParaRPr lang="en-GB" sz="1200" kern="0" dirty="0">
              <a:solidFill>
                <a:srgbClr val="7F7F7F"/>
              </a:solidFill>
              <a:latin typeface="Arial"/>
              <a:cs typeface="Arial"/>
              <a:sym typeface="Arial"/>
            </a:endParaRPr>
          </a:p>
          <a:p>
            <a:pPr defTabSz="914378">
              <a:buClr>
                <a:srgbClr val="000000"/>
              </a:buClr>
            </a:pPr>
            <a:endParaRPr lang="en-GB" sz="1200" kern="0" dirty="0">
              <a:solidFill>
                <a:srgbClr val="7F7F7F"/>
              </a:solidFill>
              <a:latin typeface="Arial"/>
              <a:cs typeface="Arial"/>
              <a:sym typeface="Arial"/>
            </a:endParaRPr>
          </a:p>
          <a:p>
            <a:pPr defTabSz="914378">
              <a:buClr>
                <a:srgbClr val="000000"/>
              </a:buClr>
            </a:pPr>
            <a:endParaRPr lang="en-GB" sz="1200" kern="0" dirty="0">
              <a:solidFill>
                <a:srgbClr val="7F7F7F"/>
              </a:solidFill>
              <a:latin typeface="Arial"/>
              <a:cs typeface="Arial"/>
              <a:sym typeface="Arial"/>
            </a:endParaRPr>
          </a:p>
          <a:p>
            <a:pPr defTabSz="914378">
              <a:buClr>
                <a:srgbClr val="000000"/>
              </a:buClr>
            </a:pPr>
            <a:endParaRPr lang="en-GB" sz="1200" kern="0" dirty="0">
              <a:solidFill>
                <a:srgbClr val="7F7F7F"/>
              </a:solidFill>
              <a:latin typeface="Arial"/>
              <a:cs typeface="Arial"/>
              <a:sym typeface="Arial"/>
            </a:endParaRPr>
          </a:p>
          <a:p>
            <a:pPr defTabSz="914378">
              <a:buClr>
                <a:srgbClr val="000000"/>
              </a:buClr>
            </a:pPr>
            <a:endParaRPr lang="en-GB" sz="1400" kern="0" dirty="0">
              <a:solidFill>
                <a:srgbClr val="373636"/>
              </a:solidFill>
              <a:latin typeface="Arial"/>
              <a:cs typeface="Arial"/>
              <a:sym typeface="Arial"/>
            </a:endParaRPr>
          </a:p>
          <a:p>
            <a:pPr defTabSz="914378">
              <a:buClr>
                <a:srgbClr val="000000"/>
              </a:buClr>
            </a:pPr>
            <a:endParaRPr lang="en-GB" sz="1200" kern="0" dirty="0">
              <a:solidFill>
                <a:srgbClr val="7F7F7F"/>
              </a:solidFill>
              <a:latin typeface="Arial"/>
              <a:cs typeface="Arial"/>
              <a:sym typeface="Arial"/>
            </a:endParaRPr>
          </a:p>
          <a:p>
            <a:pPr marL="914378" lvl="1" indent="-292093" defTabSz="914378">
              <a:spcBef>
                <a:spcPts val="600"/>
              </a:spcBef>
              <a:buClr>
                <a:srgbClr val="6B6B6B"/>
              </a:buClr>
              <a:buSzPts val="1000"/>
              <a:buFont typeface="Arial"/>
              <a:buChar char="•"/>
            </a:pPr>
            <a:endParaRPr lang="en-GB" sz="1200" kern="0" dirty="0">
              <a:solidFill>
                <a:srgbClr val="373636"/>
              </a:solidFill>
              <a:latin typeface="Arial"/>
              <a:cs typeface="Arial"/>
              <a:sym typeface="Arial"/>
            </a:endParaRPr>
          </a:p>
        </p:txBody>
      </p:sp>
      <p:sp>
        <p:nvSpPr>
          <p:cNvPr id="3" name="Google Shape;640;g17c39b9eb6b_2_20">
            <a:extLst>
              <a:ext uri="{FF2B5EF4-FFF2-40B4-BE49-F238E27FC236}">
                <a16:creationId xmlns:a16="http://schemas.microsoft.com/office/drawing/2014/main" id="{629073C8-FB6B-CBEB-0CDF-E748272FC728}"/>
              </a:ext>
            </a:extLst>
          </p:cNvPr>
          <p:cNvSpPr/>
          <p:nvPr/>
        </p:nvSpPr>
        <p:spPr>
          <a:xfrm>
            <a:off x="782748" y="2005464"/>
            <a:ext cx="7398707" cy="1132571"/>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8">
              <a:buClr>
                <a:srgbClr val="000000"/>
              </a:buClr>
            </a:pPr>
            <a:r>
              <a:rPr lang="en-GB" sz="1400" dirty="0">
                <a:solidFill>
                  <a:srgbClr val="000000"/>
                </a:solidFill>
                <a:latin typeface="Proxima Nova"/>
                <a:cs typeface="Arial"/>
              </a:rPr>
              <a:t>Met </a:t>
            </a:r>
            <a:r>
              <a:rPr lang="en-GB" sz="1400" dirty="0" err="1">
                <a:solidFill>
                  <a:srgbClr val="000000"/>
                </a:solidFill>
                <a:latin typeface="Proxima Nova"/>
                <a:cs typeface="Arial"/>
              </a:rPr>
              <a:t>als</a:t>
            </a:r>
            <a:r>
              <a:rPr lang="en-GB" sz="1400" dirty="0">
                <a:solidFill>
                  <a:srgbClr val="000000"/>
                </a:solidFill>
                <a:latin typeface="Proxima Nova"/>
                <a:cs typeface="Arial"/>
              </a:rPr>
              <a:t> </a:t>
            </a:r>
            <a:r>
              <a:rPr lang="en-GB" sz="1400" b="1" dirty="0" err="1">
                <a:solidFill>
                  <a:srgbClr val="000000"/>
                </a:solidFill>
                <a:latin typeface="Proxima Nova"/>
                <a:cs typeface="Arial"/>
              </a:rPr>
              <a:t>hoofddoel</a:t>
            </a:r>
            <a:r>
              <a:rPr lang="en-GB" sz="1400" dirty="0">
                <a:solidFill>
                  <a:srgbClr val="000000"/>
                </a:solidFill>
                <a:latin typeface="Proxima Nova"/>
                <a:cs typeface="Arial"/>
              </a:rPr>
              <a:t> het </a:t>
            </a:r>
            <a:r>
              <a:rPr lang="en-GB" sz="1400" b="1" dirty="0" err="1">
                <a:solidFill>
                  <a:srgbClr val="000000"/>
                </a:solidFill>
                <a:latin typeface="Proxima Nova"/>
                <a:cs typeface="Arial"/>
              </a:rPr>
              <a:t>standaardiseren</a:t>
            </a:r>
            <a:r>
              <a:rPr lang="en-GB" sz="1400" b="1" dirty="0">
                <a:solidFill>
                  <a:srgbClr val="000000"/>
                </a:solidFill>
                <a:latin typeface="Proxima Nova"/>
                <a:cs typeface="Arial"/>
              </a:rPr>
              <a:t> van </a:t>
            </a:r>
            <a:r>
              <a:rPr lang="en-GB" sz="1400" b="1" dirty="0" err="1">
                <a:solidFill>
                  <a:srgbClr val="000000"/>
                </a:solidFill>
                <a:latin typeface="Proxima Nova"/>
                <a:cs typeface="Arial"/>
              </a:rPr>
              <a:t>informatie</a:t>
            </a:r>
            <a:r>
              <a:rPr lang="en-GB" sz="1400" b="1" dirty="0">
                <a:solidFill>
                  <a:srgbClr val="000000"/>
                </a:solidFill>
                <a:latin typeface="Proxima Nova"/>
                <a:cs typeface="Arial"/>
              </a:rPr>
              <a:t> </a:t>
            </a:r>
            <a:r>
              <a:rPr lang="en-GB" sz="1400" dirty="0">
                <a:solidFill>
                  <a:srgbClr val="000000"/>
                </a:solidFill>
                <a:latin typeface="Proxima Nova"/>
                <a:cs typeface="Arial"/>
              </a:rPr>
              <a:t>met </a:t>
            </a:r>
            <a:r>
              <a:rPr lang="en-GB" sz="1400" dirty="0" err="1">
                <a:solidFill>
                  <a:srgbClr val="000000"/>
                </a:solidFill>
                <a:latin typeface="Proxima Nova"/>
                <a:cs typeface="Arial"/>
              </a:rPr>
              <a:t>betrekking</a:t>
            </a:r>
            <a:r>
              <a:rPr lang="en-GB" sz="1400" dirty="0">
                <a:solidFill>
                  <a:srgbClr val="000000"/>
                </a:solidFill>
                <a:latin typeface="Proxima Nova"/>
                <a:cs typeface="Arial"/>
              </a:rPr>
              <a:t> tot de </a:t>
            </a:r>
            <a:r>
              <a:rPr lang="en-GB" sz="1400" dirty="0" err="1">
                <a:solidFill>
                  <a:srgbClr val="000000"/>
                </a:solidFill>
                <a:latin typeface="Proxima Nova"/>
                <a:cs typeface="Arial"/>
              </a:rPr>
              <a:t>debiteur</a:t>
            </a:r>
            <a:r>
              <a:rPr lang="en-GB" sz="1400" dirty="0">
                <a:solidFill>
                  <a:srgbClr val="000000"/>
                </a:solidFill>
                <a:latin typeface="Proxima Nova"/>
                <a:cs typeface="Arial"/>
              </a:rPr>
              <a:t>, in </a:t>
            </a:r>
            <a:r>
              <a:rPr lang="en-GB" sz="1400" dirty="0" err="1">
                <a:solidFill>
                  <a:srgbClr val="000000"/>
                </a:solidFill>
                <a:latin typeface="Proxima Nova"/>
                <a:cs typeface="Arial"/>
              </a:rPr>
              <a:t>samenwerking</a:t>
            </a:r>
            <a:r>
              <a:rPr lang="en-GB" sz="1400" dirty="0">
                <a:solidFill>
                  <a:srgbClr val="000000"/>
                </a:solidFill>
                <a:latin typeface="Proxima Nova"/>
                <a:cs typeface="Arial"/>
              </a:rPr>
              <a:t> met de </a:t>
            </a:r>
            <a:r>
              <a:rPr lang="en-GB" sz="1400" dirty="0" err="1">
                <a:solidFill>
                  <a:srgbClr val="000000"/>
                </a:solidFill>
                <a:latin typeface="Proxima Nova"/>
                <a:cs typeface="Arial"/>
              </a:rPr>
              <a:t>lokale</a:t>
            </a:r>
            <a:r>
              <a:rPr lang="en-GB" sz="1400" dirty="0">
                <a:solidFill>
                  <a:srgbClr val="000000"/>
                </a:solidFill>
                <a:latin typeface="Proxima Nova"/>
                <a:cs typeface="Arial"/>
              </a:rPr>
              <a:t> </a:t>
            </a:r>
            <a:r>
              <a:rPr lang="en-GB" sz="1400" dirty="0" err="1">
                <a:solidFill>
                  <a:srgbClr val="000000"/>
                </a:solidFill>
                <a:latin typeface="Proxima Nova"/>
                <a:cs typeface="Arial"/>
              </a:rPr>
              <a:t>besturen</a:t>
            </a:r>
            <a:r>
              <a:rPr lang="en-GB" sz="1400" dirty="0">
                <a:solidFill>
                  <a:srgbClr val="000000"/>
                </a:solidFill>
                <a:latin typeface="Proxima Nova"/>
                <a:cs typeface="Arial"/>
              </a:rPr>
              <a:t> die </a:t>
            </a:r>
            <a:r>
              <a:rPr lang="en-GB" sz="1400" dirty="0" err="1">
                <a:solidFill>
                  <a:srgbClr val="000000"/>
                </a:solidFill>
                <a:latin typeface="Proxima Nova"/>
                <a:cs typeface="Arial"/>
              </a:rPr>
              <a:t>deelnemen</a:t>
            </a:r>
            <a:r>
              <a:rPr lang="en-GB" sz="1400" dirty="0">
                <a:solidFill>
                  <a:srgbClr val="000000"/>
                </a:solidFill>
                <a:latin typeface="Proxima Nova"/>
                <a:cs typeface="Arial"/>
              </a:rPr>
              <a:t> </a:t>
            </a:r>
            <a:r>
              <a:rPr lang="en-GB" sz="1400" dirty="0" err="1">
                <a:solidFill>
                  <a:srgbClr val="000000"/>
                </a:solidFill>
                <a:latin typeface="Proxima Nova"/>
                <a:cs typeface="Arial"/>
              </a:rPr>
              <a:t>aan</a:t>
            </a:r>
            <a:r>
              <a:rPr lang="en-GB" sz="1400" dirty="0">
                <a:solidFill>
                  <a:srgbClr val="000000"/>
                </a:solidFill>
                <a:latin typeface="Proxima Nova"/>
                <a:cs typeface="Arial"/>
              </a:rPr>
              <a:t> het GZG-</a:t>
            </a:r>
            <a:r>
              <a:rPr lang="en-GB" sz="1400" dirty="0" err="1">
                <a:solidFill>
                  <a:srgbClr val="000000"/>
                </a:solidFill>
                <a:latin typeface="Proxima Nova"/>
                <a:cs typeface="Arial"/>
              </a:rPr>
              <a:t>initiatief</a:t>
            </a:r>
            <a:r>
              <a:rPr lang="en-GB" sz="1400" dirty="0">
                <a:solidFill>
                  <a:srgbClr val="000000"/>
                </a:solidFill>
                <a:latin typeface="Proxima Nova"/>
                <a:cs typeface="Arial"/>
              </a:rPr>
              <a:t>. </a:t>
            </a:r>
          </a:p>
          <a:p>
            <a:pPr algn="ctr" defTabSz="914378">
              <a:buClr>
                <a:srgbClr val="000000"/>
              </a:buClr>
            </a:pPr>
            <a:endParaRPr lang="en-GB" sz="1400" dirty="0">
              <a:solidFill>
                <a:srgbClr val="000000"/>
              </a:solidFill>
              <a:latin typeface="Proxima Nova"/>
              <a:cs typeface="Arial"/>
            </a:endParaRPr>
          </a:p>
          <a:p>
            <a:pPr algn="ctr" defTabSz="914378">
              <a:buClr>
                <a:srgbClr val="000000"/>
              </a:buClr>
            </a:pPr>
            <a:r>
              <a:rPr lang="en-GB" sz="1400" b="1" dirty="0">
                <a:solidFill>
                  <a:srgbClr val="000000"/>
                </a:solidFill>
                <a:latin typeface="Proxima Nova"/>
                <a:cs typeface="Arial"/>
              </a:rPr>
              <a:t>We </a:t>
            </a:r>
            <a:r>
              <a:rPr lang="en-GB" sz="1400" b="1" dirty="0" err="1">
                <a:solidFill>
                  <a:srgbClr val="000000"/>
                </a:solidFill>
                <a:latin typeface="Proxima Nova"/>
                <a:cs typeface="Arial"/>
              </a:rPr>
              <a:t>focussen</a:t>
            </a:r>
            <a:r>
              <a:rPr lang="en-GB" sz="1400" b="1" dirty="0">
                <a:solidFill>
                  <a:srgbClr val="000000"/>
                </a:solidFill>
                <a:latin typeface="Proxima Nova"/>
                <a:cs typeface="Arial"/>
              </a:rPr>
              <a:t> op de burger </a:t>
            </a:r>
            <a:r>
              <a:rPr lang="en-GB" sz="1400" b="1" dirty="0" err="1">
                <a:solidFill>
                  <a:srgbClr val="000000"/>
                </a:solidFill>
                <a:latin typeface="Proxima Nova"/>
                <a:cs typeface="Arial"/>
              </a:rPr>
              <a:t>en</a:t>
            </a:r>
            <a:r>
              <a:rPr lang="en-GB" sz="1400" b="1" dirty="0">
                <a:solidFill>
                  <a:srgbClr val="000000"/>
                </a:solidFill>
                <a:latin typeface="Proxima Nova"/>
                <a:cs typeface="Arial"/>
              </a:rPr>
              <a:t> het </a:t>
            </a:r>
            <a:r>
              <a:rPr lang="en-GB" sz="1400" b="1" dirty="0" err="1">
                <a:solidFill>
                  <a:srgbClr val="000000"/>
                </a:solidFill>
                <a:latin typeface="Proxima Nova"/>
                <a:cs typeface="Arial"/>
              </a:rPr>
              <a:t>bevorderen</a:t>
            </a:r>
            <a:r>
              <a:rPr lang="en-GB" sz="1400" b="1" dirty="0">
                <a:solidFill>
                  <a:srgbClr val="000000"/>
                </a:solidFill>
                <a:latin typeface="Proxima Nova"/>
                <a:cs typeface="Arial"/>
              </a:rPr>
              <a:t> van </a:t>
            </a:r>
            <a:r>
              <a:rPr lang="en-GB" sz="1400" b="1" dirty="0" err="1">
                <a:solidFill>
                  <a:srgbClr val="000000"/>
                </a:solidFill>
                <a:latin typeface="Proxima Nova"/>
                <a:cs typeface="Arial"/>
              </a:rPr>
              <a:t>financieel</a:t>
            </a:r>
            <a:r>
              <a:rPr lang="en-GB" sz="1400" b="1" dirty="0">
                <a:solidFill>
                  <a:srgbClr val="000000"/>
                </a:solidFill>
                <a:latin typeface="Proxima Nova"/>
                <a:cs typeface="Arial"/>
              </a:rPr>
              <a:t> </a:t>
            </a:r>
            <a:r>
              <a:rPr lang="en-GB" sz="1400" b="1" dirty="0" err="1">
                <a:solidFill>
                  <a:srgbClr val="000000"/>
                </a:solidFill>
                <a:latin typeface="Proxima Nova"/>
                <a:cs typeface="Arial"/>
              </a:rPr>
              <a:t>herstel</a:t>
            </a:r>
            <a:r>
              <a:rPr lang="en-GB" sz="1400" b="1" dirty="0">
                <a:solidFill>
                  <a:srgbClr val="000000"/>
                </a:solidFill>
                <a:latin typeface="Proxima Nova"/>
                <a:cs typeface="Arial"/>
              </a:rPr>
              <a:t>.</a:t>
            </a:r>
          </a:p>
        </p:txBody>
      </p:sp>
      <p:sp>
        <p:nvSpPr>
          <p:cNvPr id="2" name="Google Shape;450;g286b00870f9_1_127">
            <a:extLst>
              <a:ext uri="{FF2B5EF4-FFF2-40B4-BE49-F238E27FC236}">
                <a16:creationId xmlns:a16="http://schemas.microsoft.com/office/drawing/2014/main" id="{983DA389-602A-EF35-6A2C-E4EC33630259}"/>
              </a:ext>
            </a:extLst>
          </p:cNvPr>
          <p:cNvSpPr txBox="1"/>
          <p:nvPr/>
        </p:nvSpPr>
        <p:spPr>
          <a:xfrm>
            <a:off x="538752" y="273845"/>
            <a:ext cx="7886700" cy="661800"/>
          </a:xfrm>
          <a:prstGeom prst="rect">
            <a:avLst/>
          </a:prstGeom>
          <a:noFill/>
          <a:ln>
            <a:noFill/>
          </a:ln>
        </p:spPr>
        <p:txBody>
          <a:bodyPr spcFirstLastPara="1" wrap="square" lIns="68550" tIns="34275" rIns="68550" bIns="34275" anchor="t" anchorCtr="0">
            <a:noAutofit/>
          </a:bodyPr>
          <a:lstStyle/>
          <a:p>
            <a:pPr>
              <a:buSzPts val="3200"/>
            </a:pPr>
            <a:r>
              <a:rPr lang="en-GB" sz="2400" b="1" dirty="0">
                <a:latin typeface="Proxima Nova"/>
              </a:rPr>
              <a:t>OSLO </a:t>
            </a:r>
            <a:r>
              <a:rPr lang="en-GB" sz="2400" b="1" dirty="0" err="1">
                <a:latin typeface="Proxima Nova"/>
              </a:rPr>
              <a:t>Schuldbeheer</a:t>
            </a:r>
            <a:r>
              <a:rPr lang="en-GB" sz="2400" b="1" dirty="0">
                <a:latin typeface="Proxima Nova"/>
              </a:rPr>
              <a:t>: Doelstelling</a:t>
            </a:r>
            <a:endParaRPr sz="2400" b="1" dirty="0">
              <a:latin typeface="Proxima Nova"/>
            </a:endParaRPr>
          </a:p>
        </p:txBody>
      </p:sp>
      <p:cxnSp>
        <p:nvCxnSpPr>
          <p:cNvPr id="4" name="Google Shape;628;g2fb1d5e1f94_0_3">
            <a:extLst>
              <a:ext uri="{FF2B5EF4-FFF2-40B4-BE49-F238E27FC236}">
                <a16:creationId xmlns:a16="http://schemas.microsoft.com/office/drawing/2014/main" id="{4F4F1403-2BFA-C079-C204-A17019115A6D}"/>
              </a:ext>
            </a:extLst>
          </p:cNvPr>
          <p:cNvCxnSpPr/>
          <p:nvPr/>
        </p:nvCxnSpPr>
        <p:spPr>
          <a:xfrm>
            <a:off x="603959" y="787816"/>
            <a:ext cx="566400" cy="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194078723"/>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al Vlaanderen 2022 - Flanders Arts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Custom 17">
      <a:majorFont>
        <a:latin typeface="Flanders Art Sans"/>
        <a:ea typeface=""/>
        <a:cs typeface=""/>
      </a:majorFont>
      <a:minorFont>
        <a:latin typeface="Flanders Art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e_DigitaalVlaanderen_FlandersArtsEmbedFont.potx" id="{217376D8-FC63-4EA6-B3FC-EFE29B25EC13}" vid="{94A17300-53B8-459B-81FC-52B4F010FDD9}"/>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2.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3.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4" ma:contentTypeDescription="Create a new document." ma:contentTypeScope="" ma:versionID="97068f3ff365ba4fccd2c0e0a24a3dfd">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e5dd639511f70833ff046347d32a2e3f"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BillingMetadata" ma:index="2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1393F7-4914-49E6-981D-31FC498D52E7}">
  <ds:schemaRefs>
    <ds:schemaRef ds:uri="http://purl.org/dc/elements/1.1/"/>
    <ds:schemaRef ds:uri="http://schemas.microsoft.com/office/2006/documentManagement/types"/>
    <ds:schemaRef ds:uri="http://purl.org/dc/dcmitype/"/>
    <ds:schemaRef ds:uri="abd5de4e-6ecd-4522-a9f4-1c24c7648312"/>
    <ds:schemaRef ds:uri="http://www.w3.org/XML/1998/namespace"/>
    <ds:schemaRef ds:uri="http://schemas.microsoft.com/office/infopath/2007/PartnerControls"/>
    <ds:schemaRef ds:uri="http://schemas.openxmlformats.org/package/2006/metadata/core-properties"/>
    <ds:schemaRef ds:uri="9a9ec0f0-7796-43d0-ac1f-4c8c46ee0bd1"/>
    <ds:schemaRef ds:uri="d8af5a5f-e2e6-468c-9f28-f81d99523fed"/>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EB6E8C31-9413-42C6-874A-509F14DE91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5de4e-6ecd-4522-a9f4-1c24c7648312"/>
    <ds:schemaRef ds:uri="d8af5a5f-e2e6-468c-9f28-f81d99523fed"/>
    <ds:schemaRef ds:uri="9a9ec0f0-7796-43d0-ac1f-4c8c46ee0b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2FD7C6-A091-44F4-93AA-F7DCFF216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126</TotalTime>
  <Words>1865</Words>
  <Application>Microsoft Office PowerPoint</Application>
  <PresentationFormat>On-screen Show (16:9)</PresentationFormat>
  <Paragraphs>271</Paragraphs>
  <Slides>40</Slides>
  <Notes>29</Notes>
  <HiddenSlides>0</HiddenSlides>
  <MMClips>0</MMClips>
  <ScaleCrop>false</ScaleCrop>
  <HeadingPairs>
    <vt:vector size="4" baseType="variant">
      <vt:variant>
        <vt:lpstr>Theme</vt:lpstr>
      </vt:variant>
      <vt:variant>
        <vt:i4>3</vt:i4>
      </vt:variant>
      <vt:variant>
        <vt:lpstr>Slide Titles</vt:lpstr>
      </vt:variant>
      <vt:variant>
        <vt:i4>40</vt:i4>
      </vt:variant>
    </vt:vector>
  </HeadingPairs>
  <TitlesOfParts>
    <vt:vector size="43" baseType="lpstr">
      <vt:lpstr>4_Presentatie_verbeelding werkt - kopie</vt:lpstr>
      <vt:lpstr>4_Presentatie_verbeelding werkt - kopie</vt:lpstr>
      <vt:lpstr>Digitaal Vlaanderen 2022 - Flanders Arts - Algemeen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Een data standaard … en wat dan?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Aan de slag met OSLO!</vt:lpstr>
      <vt:lpstr>PowerPoint Presentation</vt:lpstr>
      <vt:lpstr>PowerPoint Presentation</vt:lpstr>
      <vt:lpstr>PowerPoint Presentation</vt:lpstr>
      <vt:lpstr>Toelichting van de implementatie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Aline Verbrugge (BE)</cp:lastModifiedBy>
  <cp:revision>116</cp:revision>
  <dcterms:modified xsi:type="dcterms:W3CDTF">2025-05-06T15:04:11Z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y fmtid="{D5CDD505-2E9C-101B-9397-08002B2CF9AE}" pid="4" name="Order">
    <vt:r8>1376100</vt:r8>
  </property>
  <property fmtid="{D5CDD505-2E9C-101B-9397-08002B2CF9AE}" pid="5" name="xd_ProgID">
    <vt:lpwstr/>
  </property>
  <property fmtid="{D5CDD505-2E9C-101B-9397-08002B2CF9AE}" pid="6" name="TemplateUrl">
    <vt:lpwstr/>
  </property>
  <property fmtid="{D5CDD505-2E9C-101B-9397-08002B2CF9AE}" pid="7" name="_ExtendedDescription">
    <vt:lpwstr/>
  </property>
  <property fmtid="{D5CDD505-2E9C-101B-9397-08002B2CF9AE}" pid="8" name="_CopySource">
    <vt:lpwstr>https://vlaamseoverheid.sharepoint.com/sites/aiv/tfs/oslo/Shared Documents/2. Thematische trajecten/OSLO Overlijdensaangifte/3. Werkgroepen/TW2/20240220_ThematicWorkshop2_Powerpoint_OSLOOverlijdensaangifte.pptx</vt:lpwstr>
  </property>
</Properties>
</file>